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1"/>
  </p:notesMasterIdLst>
  <p:handoutMasterIdLst>
    <p:handoutMasterId r:id="rId28"/>
  </p:handoutMasterIdLst>
  <p:sldIdLst>
    <p:sldId id="256" r:id="rId4"/>
    <p:sldId id="342" r:id="rId5"/>
    <p:sldId id="257" r:id="rId6"/>
    <p:sldId id="300" r:id="rId7"/>
    <p:sldId id="259" r:id="rId8"/>
    <p:sldId id="261" r:id="rId9"/>
    <p:sldId id="269" r:id="rId10"/>
    <p:sldId id="299" r:id="rId12"/>
    <p:sldId id="280" r:id="rId13"/>
    <p:sldId id="258" r:id="rId14"/>
    <p:sldId id="270" r:id="rId15"/>
    <p:sldId id="329" r:id="rId16"/>
    <p:sldId id="301" r:id="rId17"/>
    <p:sldId id="332" r:id="rId18"/>
    <p:sldId id="302" r:id="rId19"/>
    <p:sldId id="267" r:id="rId20"/>
    <p:sldId id="331" r:id="rId21"/>
    <p:sldId id="265" r:id="rId22"/>
    <p:sldId id="333" r:id="rId23"/>
    <p:sldId id="272" r:id="rId24"/>
    <p:sldId id="334" r:id="rId25"/>
    <p:sldId id="266" r:id="rId26"/>
    <p:sldId id="260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7E8A72"/>
    <a:srgbClr val="DA9AA5"/>
    <a:srgbClr val="CDC0D2"/>
    <a:srgbClr val="F8ECDC"/>
    <a:srgbClr val="EDCED3"/>
    <a:srgbClr val="97A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56" y="1020"/>
      </p:cViewPr>
      <p:guideLst>
        <p:guide orient="horz" pos="2278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107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3"/>
          <p:cNvSpPr txBox="1"/>
          <p:nvPr userDrawn="1"/>
        </p:nvSpPr>
        <p:spPr>
          <a:xfrm>
            <a:off x="1443248" y="672147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921F-0EFC-45F2-A1A5-F9AB98C5C4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9BC1-7DE8-4E04-989C-E890DC8F80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56B2921F-0EFC-45F2-A1A5-F9AB98C5C46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AD909BC1-7DE8-4E04-989C-E890DC8F801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.png"/><Relationship Id="rId3" Type="http://schemas.openxmlformats.org/officeDocument/2006/relationships/tags" Target="../tags/tag76.xml"/><Relationship Id="rId2" Type="http://schemas.openxmlformats.org/officeDocument/2006/relationships/image" Target="../media/image17.png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19.png"/><Relationship Id="rId3" Type="http://schemas.openxmlformats.org/officeDocument/2006/relationships/tags" Target="../tags/tag78.xml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11" Type="http://schemas.openxmlformats.org/officeDocument/2006/relationships/tags" Target="../tags/tag84.xml"/><Relationship Id="rId10" Type="http://schemas.openxmlformats.org/officeDocument/2006/relationships/image" Target="../media/image20.png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85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22.png"/><Relationship Id="rId7" Type="http://schemas.openxmlformats.org/officeDocument/2006/relationships/tags" Target="../tags/tag91.xml"/><Relationship Id="rId6" Type="http://schemas.openxmlformats.org/officeDocument/2006/relationships/image" Target="../media/image21.png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ags" Target="../tags/tag96.xml"/><Relationship Id="rId4" Type="http://schemas.openxmlformats.org/officeDocument/2006/relationships/image" Target="../media/image24.png"/><Relationship Id="rId3" Type="http://schemas.openxmlformats.org/officeDocument/2006/relationships/tags" Target="../tags/tag95.xml"/><Relationship Id="rId2" Type="http://schemas.openxmlformats.org/officeDocument/2006/relationships/image" Target="../media/image23.png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97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image" Target="../media/image25.png"/><Relationship Id="rId1" Type="http://schemas.openxmlformats.org/officeDocument/2006/relationships/tags" Target="../tags/tag9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100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34.xml"/><Relationship Id="rId34" Type="http://schemas.openxmlformats.org/officeDocument/2006/relationships/image" Target="../media/image2.png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ags" Target="../tags/tag103.xml"/><Relationship Id="rId4" Type="http://schemas.openxmlformats.org/officeDocument/2006/relationships/image" Target="../media/image27.png"/><Relationship Id="rId3" Type="http://schemas.openxmlformats.org/officeDocument/2006/relationships/tags" Target="../tags/tag102.xml"/><Relationship Id="rId2" Type="http://schemas.openxmlformats.org/officeDocument/2006/relationships/image" Target="../media/image26.png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104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106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2.png"/><Relationship Id="rId2" Type="http://schemas.openxmlformats.org/officeDocument/2006/relationships/tags" Target="../tags/tag35.xml"/><Relationship Id="rId17" Type="http://schemas.openxmlformats.org/officeDocument/2006/relationships/slideLayout" Target="../slideLayouts/slideLayout8.xml"/><Relationship Id="rId16" Type="http://schemas.openxmlformats.org/officeDocument/2006/relationships/themeOverride" Target="../theme/themeOverride1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6" Type="http://schemas.openxmlformats.org/officeDocument/2006/relationships/tags" Target="../tags/tag49.xml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11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6.png"/><Relationship Id="rId7" Type="http://schemas.openxmlformats.org/officeDocument/2006/relationships/tags" Target="../tags/tag72.xml"/><Relationship Id="rId6" Type="http://schemas.openxmlformats.org/officeDocument/2006/relationships/image" Target="../media/image15.png"/><Relationship Id="rId5" Type="http://schemas.openxmlformats.org/officeDocument/2006/relationships/tags" Target="../tags/tag71.xml"/><Relationship Id="rId4" Type="http://schemas.openxmlformats.org/officeDocument/2006/relationships/image" Target="../media/image14.png"/><Relationship Id="rId3" Type="http://schemas.openxmlformats.org/officeDocument/2006/relationships/tags" Target="../tags/tag70.xml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标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-1270"/>
            <a:ext cx="12192000" cy="6858000"/>
          </a:xfrm>
          <a:prstGeom prst="rect">
            <a:avLst/>
          </a:prstGeom>
        </p:spPr>
      </p:pic>
      <p:sp>
        <p:nvSpPr>
          <p:cNvPr id="2" name="_3"/>
          <p:cNvSpPr/>
          <p:nvPr/>
        </p:nvSpPr>
        <p:spPr>
          <a:xfrm>
            <a:off x="2651762" y="1806412"/>
            <a:ext cx="6888480" cy="279971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8800" dirty="0">
                <a:solidFill>
                  <a:srgbClr val="7E8A72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爱宝云收银</a:t>
            </a:r>
            <a:endParaRPr lang="zh-CN" altLang="en-US" sz="8800" dirty="0">
              <a:solidFill>
                <a:srgbClr val="7E8A72"/>
              </a:solidFill>
              <a:effectLst>
                <a:glow>
                  <a:prstClr val="white"/>
                </a:glow>
              </a:effectLst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8800" dirty="0">
                <a:solidFill>
                  <a:srgbClr val="7E8A72"/>
                </a:solidFill>
                <a:effectLst>
                  <a:glow>
                    <a:prstClr val="white"/>
                  </a:glow>
                </a:effectLst>
                <a:cs typeface="+mn-ea"/>
                <a:sym typeface="+mn-lt"/>
              </a:rPr>
              <a:t>近期功能培训</a:t>
            </a:r>
            <a:endParaRPr lang="zh-CN" altLang="en-US" sz="8800" dirty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prstClr val="white"/>
                </a:glo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85516" y="4876315"/>
            <a:ext cx="3730625" cy="468000"/>
            <a:chOff x="4303832" y="4578533"/>
            <a:chExt cx="3730625" cy="432000"/>
          </a:xfrm>
        </p:grpSpPr>
        <p:sp>
          <p:nvSpPr>
            <p:cNvPr id="5" name="矩形: 圆角 4"/>
            <p:cNvSpPr/>
            <p:nvPr/>
          </p:nvSpPr>
          <p:spPr>
            <a:xfrm>
              <a:off x="4303832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7E8A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kern="0" dirty="0">
                  <a:solidFill>
                    <a:srgbClr val="FFFFFF"/>
                  </a:solidFill>
                  <a:cs typeface="+mn-ea"/>
                  <a:sym typeface="+mn-lt"/>
                </a:rPr>
                <a:t>广州贺氏</a:t>
              </a:r>
              <a:endParaRPr lang="zh-CN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196767" y="4578533"/>
              <a:ext cx="1837690" cy="431995"/>
            </a:xfrm>
            <a:prstGeom prst="roundRect">
              <a:avLst>
                <a:gd name="adj" fmla="val 50000"/>
              </a:avLst>
            </a:prstGeom>
            <a:solidFill>
              <a:srgbClr val="DA9A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2023</a:t>
              </a:r>
              <a:r>
                <a:rPr lang="zh-CN" altLang="en-US" kern="0" dirty="0">
                  <a:solidFill>
                    <a:srgbClr val="FFFFFF"/>
                  </a:solidFill>
                  <a:cs typeface="+mn-ea"/>
                  <a:sym typeface="+mn-lt"/>
                </a:rPr>
                <a:t>年</a:t>
              </a: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r>
                <a:rPr lang="zh-CN" altLang="en-US" kern="0" dirty="0">
                  <a:solidFill>
                    <a:srgbClr val="FFFFFF"/>
                  </a:solidFill>
                  <a:cs typeface="+mn-ea"/>
                  <a:sym typeface="+mn-lt"/>
                </a:rPr>
                <a:t>月</a:t>
              </a:r>
              <a:r>
                <a:rPr lang="en-US" altLang="zh-CN" kern="0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r>
                <a:rPr lang="zh-CN" altLang="en-US" kern="0" dirty="0">
                  <a:solidFill>
                    <a:srgbClr val="FFFFFF"/>
                  </a:solidFill>
                  <a:cs typeface="+mn-ea"/>
                  <a:sym typeface="+mn-lt"/>
                </a:rPr>
                <a:t>日</a:t>
              </a:r>
              <a:endParaRPr lang="zh-CN" altLang="en-US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D:\姜姜南瓜\aibao\爱宝logo.png爱宝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24390" y="-2667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6448" y="3100873"/>
            <a:ext cx="385572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800" b="1" kern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副屏主扫支付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7362" y="4179969"/>
            <a:ext cx="5973890" cy="68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爱宝云收银新增消费者主扫功能，在双屏机器上开启副屏，即可在副屏上显示支付二维码，供消费者主动扫码支付。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副屏主扫支付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60329" y="1045653"/>
            <a:ext cx="2901617" cy="4107106"/>
            <a:chOff x="1155604" y="1866073"/>
            <a:chExt cx="2901617" cy="4107106"/>
          </a:xfrm>
        </p:grpSpPr>
        <p:sp>
          <p:nvSpPr>
            <p:cNvPr id="23" name="矩形: 圆顶角 22"/>
            <p:cNvSpPr/>
            <p:nvPr/>
          </p:nvSpPr>
          <p:spPr>
            <a:xfrm>
              <a:off x="1155604" y="1866073"/>
              <a:ext cx="2901617" cy="39094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1795879" y="5524500"/>
              <a:ext cx="1635757" cy="448679"/>
            </a:xfrm>
            <a:prstGeom prst="roundRect">
              <a:avLst>
                <a:gd name="adj" fmla="val 50000"/>
              </a:avLst>
            </a:prstGeom>
            <a:solidFill>
              <a:srgbClr val="DA9A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开启副屏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25787" y="3268207"/>
              <a:ext cx="2161251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主扫功能只支持双屏机器，然后在</a:t>
              </a:r>
              <a:r>
                <a:rPr lang="zh-CN" altLang="en-US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参数设置</a:t>
              </a:r>
              <a:r>
                <a:rPr lang="en-US" altLang="zh-CN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-</a:t>
              </a:r>
              <a:r>
                <a:rPr lang="zh-CN" altLang="en-US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界面设置</a:t>
              </a: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中开启双屏显示。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1691105" y="2362652"/>
              <a:ext cx="1830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-01-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45192" y="1045653"/>
            <a:ext cx="2901617" cy="4107180"/>
            <a:chOff x="4645191" y="1866073"/>
            <a:chExt cx="2901617" cy="4107180"/>
          </a:xfrm>
        </p:grpSpPr>
        <p:sp>
          <p:nvSpPr>
            <p:cNvPr id="28" name="矩形: 圆顶角 27"/>
            <p:cNvSpPr/>
            <p:nvPr/>
          </p:nvSpPr>
          <p:spPr>
            <a:xfrm>
              <a:off x="4645191" y="1866073"/>
              <a:ext cx="2901617" cy="39094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5205261" y="5524308"/>
              <a:ext cx="1891665" cy="448945"/>
            </a:xfrm>
            <a:prstGeom prst="roundRect">
              <a:avLst>
                <a:gd name="adj" fmla="val 50000"/>
              </a:avLst>
            </a:prstGeom>
            <a:solidFill>
              <a:srgbClr val="7E8A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具备相应支付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15374" y="3070087"/>
              <a:ext cx="2161251" cy="2306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目前收银端支持的主扫支付通道有:</a:t>
              </a:r>
              <a:r>
                <a:rPr lang="zh-CN" altLang="en-US" sz="16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官方支付宝、好哒、富友、收钱吧、扫呗、联富通(微信只支持微信直连)、云支付</a:t>
              </a: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。</a:t>
              </a:r>
              <a:endParaRPr lang="zh-CN" altLang="en-US" sz="1200" kern="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5180692" y="2362652"/>
              <a:ext cx="1830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-02-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30054" y="1045653"/>
            <a:ext cx="2901617" cy="4107106"/>
            <a:chOff x="8134779" y="1866073"/>
            <a:chExt cx="2901617" cy="4107106"/>
          </a:xfrm>
        </p:grpSpPr>
        <p:sp>
          <p:nvSpPr>
            <p:cNvPr id="33" name="矩形: 圆顶角 32"/>
            <p:cNvSpPr/>
            <p:nvPr/>
          </p:nvSpPr>
          <p:spPr>
            <a:xfrm>
              <a:off x="8134779" y="1866073"/>
              <a:ext cx="2901617" cy="39094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8775054" y="5524500"/>
              <a:ext cx="1635757" cy="448679"/>
            </a:xfrm>
            <a:prstGeom prst="roundRect">
              <a:avLst>
                <a:gd name="adj" fmla="val 50000"/>
              </a:avLst>
            </a:prstGeom>
            <a:solidFill>
              <a:srgbClr val="DA9A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选择收款码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504962" y="3268207"/>
              <a:ext cx="2161251" cy="1938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将商品加入购物车，然后点击收款，选择相应支付方式时，在弹窗中点击收款码按钮。</a:t>
              </a:r>
              <a:endParaRPr lang="zh-CN" altLang="en-US" sz="1200" kern="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flipH="1">
              <a:off x="8670280" y="2362652"/>
              <a:ext cx="1830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-03-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7155" y="5360035"/>
            <a:ext cx="1859280" cy="579120"/>
          </a:xfrm>
          <a:prstGeom prst="rect">
            <a:avLst/>
          </a:prstGeom>
        </p:spPr>
      </p:pic>
      <p:pic>
        <p:nvPicPr>
          <p:cNvPr id="9" name="图片 8" descr="D:\姜姜南瓜\aibao\爱宝logo.png爱宝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副屏主扫支付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6145" y="980440"/>
            <a:ext cx="4265930" cy="23787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25880" y="3429000"/>
            <a:ext cx="3427095" cy="320294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466080" y="1016000"/>
            <a:ext cx="5558155" cy="3918585"/>
            <a:chOff x="885057" y="1509953"/>
            <a:chExt cx="2790825" cy="4261840"/>
          </a:xfrm>
        </p:grpSpPr>
        <p:grpSp>
          <p:nvGrpSpPr>
            <p:cNvPr id="32" name="组合 31"/>
            <p:cNvGrpSpPr/>
            <p:nvPr/>
          </p:nvGrpSpPr>
          <p:grpSpPr>
            <a:xfrm>
              <a:off x="885057" y="1509953"/>
              <a:ext cx="2790825" cy="4261840"/>
              <a:chOff x="885057" y="1509953"/>
              <a:chExt cx="2790825" cy="4261840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885057" y="1509953"/>
                <a:ext cx="2790825" cy="4261840"/>
                <a:chOff x="885057" y="1509953"/>
                <a:chExt cx="2790825" cy="4261840"/>
              </a:xfrm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grpSpPr>
            <p:sp>
              <p:nvSpPr>
                <p:cNvPr id="34" name="Freeform: Shape 8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885057" y="1509953"/>
                  <a:ext cx="2790825" cy="4261838"/>
                </a:xfrm>
                <a:custGeom>
                  <a:avLst/>
                  <a:gdLst>
                    <a:gd name="T0" fmla="*/ 535 w 595"/>
                    <a:gd name="T1" fmla="*/ 60 h 919"/>
                    <a:gd name="T2" fmla="*/ 359 w 595"/>
                    <a:gd name="T3" fmla="*/ 60 h 919"/>
                    <a:gd name="T4" fmla="*/ 297 w 595"/>
                    <a:gd name="T5" fmla="*/ 0 h 919"/>
                    <a:gd name="T6" fmla="*/ 236 w 595"/>
                    <a:gd name="T7" fmla="*/ 60 h 919"/>
                    <a:gd name="T8" fmla="*/ 59 w 595"/>
                    <a:gd name="T9" fmla="*/ 60 h 919"/>
                    <a:gd name="T10" fmla="*/ 0 w 595"/>
                    <a:gd name="T11" fmla="*/ 120 h 919"/>
                    <a:gd name="T12" fmla="*/ 0 w 595"/>
                    <a:gd name="T13" fmla="*/ 859 h 919"/>
                    <a:gd name="T14" fmla="*/ 59 w 595"/>
                    <a:gd name="T15" fmla="*/ 919 h 919"/>
                    <a:gd name="T16" fmla="*/ 535 w 595"/>
                    <a:gd name="T17" fmla="*/ 919 h 919"/>
                    <a:gd name="T18" fmla="*/ 595 w 595"/>
                    <a:gd name="T19" fmla="*/ 859 h 919"/>
                    <a:gd name="T20" fmla="*/ 595 w 595"/>
                    <a:gd name="T21" fmla="*/ 120 h 919"/>
                    <a:gd name="T22" fmla="*/ 535 w 595"/>
                    <a:gd name="T23" fmla="*/ 60 h 919"/>
                    <a:gd name="T24" fmla="*/ 589 w 595"/>
                    <a:gd name="T25" fmla="*/ 859 h 919"/>
                    <a:gd name="T26" fmla="*/ 535 w 595"/>
                    <a:gd name="T27" fmla="*/ 913 h 919"/>
                    <a:gd name="T28" fmla="*/ 59 w 595"/>
                    <a:gd name="T29" fmla="*/ 913 h 919"/>
                    <a:gd name="T30" fmla="*/ 6 w 595"/>
                    <a:gd name="T31" fmla="*/ 859 h 919"/>
                    <a:gd name="T32" fmla="*/ 6 w 595"/>
                    <a:gd name="T33" fmla="*/ 467 h 919"/>
                    <a:gd name="T34" fmla="*/ 589 w 595"/>
                    <a:gd name="T35" fmla="*/ 467 h 919"/>
                    <a:gd name="T36" fmla="*/ 589 w 595"/>
                    <a:gd name="T37" fmla="*/ 859 h 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5" h="919">
                      <a:moveTo>
                        <a:pt x="535" y="60"/>
                      </a:moveTo>
                      <a:cubicBezTo>
                        <a:pt x="359" y="60"/>
                        <a:pt x="359" y="60"/>
                        <a:pt x="359" y="60"/>
                      </a:cubicBezTo>
                      <a:cubicBezTo>
                        <a:pt x="330" y="51"/>
                        <a:pt x="307" y="29"/>
                        <a:pt x="297" y="0"/>
                      </a:cubicBezTo>
                      <a:cubicBezTo>
                        <a:pt x="288" y="29"/>
                        <a:pt x="265" y="51"/>
                        <a:pt x="236" y="60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27" y="60"/>
                        <a:pt x="0" y="87"/>
                        <a:pt x="0" y="120"/>
                      </a:cubicBezTo>
                      <a:cubicBezTo>
                        <a:pt x="0" y="859"/>
                        <a:pt x="0" y="859"/>
                        <a:pt x="0" y="859"/>
                      </a:cubicBezTo>
                      <a:cubicBezTo>
                        <a:pt x="0" y="892"/>
                        <a:pt x="27" y="919"/>
                        <a:pt x="59" y="919"/>
                      </a:cubicBezTo>
                      <a:cubicBezTo>
                        <a:pt x="535" y="919"/>
                        <a:pt x="535" y="919"/>
                        <a:pt x="535" y="919"/>
                      </a:cubicBezTo>
                      <a:cubicBezTo>
                        <a:pt x="568" y="919"/>
                        <a:pt x="595" y="892"/>
                        <a:pt x="595" y="859"/>
                      </a:cubicBezTo>
                      <a:cubicBezTo>
                        <a:pt x="595" y="120"/>
                        <a:pt x="595" y="120"/>
                        <a:pt x="595" y="120"/>
                      </a:cubicBezTo>
                      <a:cubicBezTo>
                        <a:pt x="595" y="87"/>
                        <a:pt x="568" y="60"/>
                        <a:pt x="535" y="60"/>
                      </a:cubicBezTo>
                      <a:close/>
                      <a:moveTo>
                        <a:pt x="589" y="859"/>
                      </a:moveTo>
                      <a:cubicBezTo>
                        <a:pt x="589" y="889"/>
                        <a:pt x="565" y="913"/>
                        <a:pt x="535" y="913"/>
                      </a:cubicBezTo>
                      <a:cubicBezTo>
                        <a:pt x="59" y="913"/>
                        <a:pt x="59" y="913"/>
                        <a:pt x="59" y="913"/>
                      </a:cubicBezTo>
                      <a:cubicBezTo>
                        <a:pt x="30" y="913"/>
                        <a:pt x="6" y="889"/>
                        <a:pt x="6" y="859"/>
                      </a:cubicBezTo>
                      <a:cubicBezTo>
                        <a:pt x="6" y="467"/>
                        <a:pt x="6" y="467"/>
                        <a:pt x="6" y="467"/>
                      </a:cubicBezTo>
                      <a:cubicBezTo>
                        <a:pt x="589" y="467"/>
                        <a:pt x="589" y="467"/>
                        <a:pt x="589" y="467"/>
                      </a:cubicBezTo>
                      <a:lnTo>
                        <a:pt x="589" y="859"/>
                      </a:lnTo>
                      <a:close/>
                    </a:path>
                  </a:pathLst>
                </a:custGeom>
                <a:solidFill>
                  <a:srgbClr val="7E8A72"/>
                </a:solidFill>
                <a:ln>
                  <a:noFill/>
                </a:ln>
                <a:effectLst/>
              </p:spPr>
              <p:txBody>
                <a:bodyPr vert="horz" wrap="square" lIns="144000" tIns="1908000" rIns="144000" bIns="60960" anchor="t" anchorCtr="1" compatLnSpc="1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: 形状 12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885057" y="2637742"/>
                  <a:ext cx="2790825" cy="3134051"/>
                </a:xfrm>
                <a:custGeom>
                  <a:avLst/>
                  <a:gdLst>
                    <a:gd name="connsiteX0" fmla="*/ 0 w 2790825"/>
                    <a:gd name="connsiteY0" fmla="*/ 0 h 2961917"/>
                    <a:gd name="connsiteX1" fmla="*/ 2790825 w 2790825"/>
                    <a:gd name="connsiteY1" fmla="*/ 0 h 2961917"/>
                    <a:gd name="connsiteX2" fmla="*/ 2790825 w 2790825"/>
                    <a:gd name="connsiteY2" fmla="*/ 2754112 h 2961917"/>
                    <a:gd name="connsiteX3" fmla="*/ 2583020 w 2790825"/>
                    <a:gd name="connsiteY3" fmla="*/ 2961917 h 2961917"/>
                    <a:gd name="connsiteX4" fmla="*/ 207805 w 2790825"/>
                    <a:gd name="connsiteY4" fmla="*/ 2961917 h 2961917"/>
                    <a:gd name="connsiteX5" fmla="*/ 0 w 2790825"/>
                    <a:gd name="connsiteY5" fmla="*/ 2754112 h 296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0825" h="2961917">
                      <a:moveTo>
                        <a:pt x="0" y="0"/>
                      </a:moveTo>
                      <a:lnTo>
                        <a:pt x="2790825" y="0"/>
                      </a:lnTo>
                      <a:lnTo>
                        <a:pt x="2790825" y="2754112"/>
                      </a:lnTo>
                      <a:cubicBezTo>
                        <a:pt x="2790825" y="2868880"/>
                        <a:pt x="2697788" y="2961917"/>
                        <a:pt x="2583020" y="2961917"/>
                      </a:cubicBezTo>
                      <a:lnTo>
                        <a:pt x="207805" y="2961917"/>
                      </a:lnTo>
                      <a:cubicBezTo>
                        <a:pt x="93037" y="2961917"/>
                        <a:pt x="0" y="2868880"/>
                        <a:pt x="0" y="27541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092067" y="2026184"/>
                <a:ext cx="2376805" cy="433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支持主扫和被扫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>
              <p:custDataLst>
                <p:tags r:id="rId8"/>
              </p:custDataLst>
            </p:nvPr>
          </p:nvSpPr>
          <p:spPr>
            <a:xfrm>
              <a:off x="955521" y="2757220"/>
              <a:ext cx="2650216" cy="27818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l"/>
                <a:defRPr/>
              </a:pPr>
              <a:r>
                <a:rPr kumimoji="0" 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主扫：在选定支付方式后，支持主扫的支付方式，会出现付款码按钮，点击一下按钮，副屏就会出现收款二维码，顾客自行扫码即可。</a:t>
              </a:r>
              <a:endParaRPr kumimoji="0" 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l"/>
                <a:defRPr/>
              </a:pPr>
              <a:r>
                <a:rPr kumimoji="0" 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被扫：若是要商家去扫描顾客二维码，则无需显示副屏二维码，直接在此界面用扫码枪扫码即可</a:t>
              </a:r>
              <a:endParaRPr kumimoji="0" 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(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付款成功，会出流水号，副屏界面也会变回默认样式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66080" y="5137785"/>
            <a:ext cx="3444240" cy="1341120"/>
          </a:xfrm>
          <a:prstGeom prst="rect">
            <a:avLst/>
          </a:prstGeom>
        </p:spPr>
      </p:pic>
      <p:pic>
        <p:nvPicPr>
          <p:cNvPr id="39" name="图片 38" descr="D:\姜姜南瓜\aibao\爱宝logo.png爱宝logo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44308" y="3123733"/>
            <a:ext cx="508000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800" b="1" kern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禁止原路退款权限</a:t>
            </a:r>
            <a:endParaRPr kumimoji="0" lang="zh-CN" altLang="en-US" sz="4800" b="0" i="0" u="none" strike="noStrike" kern="0" cap="none" spc="0" normalizeH="0" baseline="0" noProof="1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7362" y="4179969"/>
            <a:ext cx="5973890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员工权限增加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禁止原路退款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”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，帮助用户更高效地管理员工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禁止原路退款权限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32180" y="911225"/>
            <a:ext cx="5314950" cy="3729355"/>
            <a:chOff x="885057" y="1509953"/>
            <a:chExt cx="2790825" cy="4261840"/>
          </a:xfrm>
        </p:grpSpPr>
        <p:grpSp>
          <p:nvGrpSpPr>
            <p:cNvPr id="32" name="组合 31"/>
            <p:cNvGrpSpPr/>
            <p:nvPr/>
          </p:nvGrpSpPr>
          <p:grpSpPr>
            <a:xfrm>
              <a:off x="885057" y="1509953"/>
              <a:ext cx="2790825" cy="4261840"/>
              <a:chOff x="885057" y="1509953"/>
              <a:chExt cx="2790825" cy="4261840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885057" y="1509953"/>
                <a:ext cx="2790825" cy="4261840"/>
                <a:chOff x="885057" y="1509953"/>
                <a:chExt cx="2790825" cy="4261840"/>
              </a:xfrm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grpSpPr>
            <p:sp>
              <p:nvSpPr>
                <p:cNvPr id="34" name="Freeform: Shape 8"/>
                <p:cNvSpPr/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85057" y="1509953"/>
                  <a:ext cx="2790825" cy="4261838"/>
                </a:xfrm>
                <a:custGeom>
                  <a:avLst/>
                  <a:gdLst>
                    <a:gd name="T0" fmla="*/ 535 w 595"/>
                    <a:gd name="T1" fmla="*/ 60 h 919"/>
                    <a:gd name="T2" fmla="*/ 359 w 595"/>
                    <a:gd name="T3" fmla="*/ 60 h 919"/>
                    <a:gd name="T4" fmla="*/ 297 w 595"/>
                    <a:gd name="T5" fmla="*/ 0 h 919"/>
                    <a:gd name="T6" fmla="*/ 236 w 595"/>
                    <a:gd name="T7" fmla="*/ 60 h 919"/>
                    <a:gd name="T8" fmla="*/ 59 w 595"/>
                    <a:gd name="T9" fmla="*/ 60 h 919"/>
                    <a:gd name="T10" fmla="*/ 0 w 595"/>
                    <a:gd name="T11" fmla="*/ 120 h 919"/>
                    <a:gd name="T12" fmla="*/ 0 w 595"/>
                    <a:gd name="T13" fmla="*/ 859 h 919"/>
                    <a:gd name="T14" fmla="*/ 59 w 595"/>
                    <a:gd name="T15" fmla="*/ 919 h 919"/>
                    <a:gd name="T16" fmla="*/ 535 w 595"/>
                    <a:gd name="T17" fmla="*/ 919 h 919"/>
                    <a:gd name="T18" fmla="*/ 595 w 595"/>
                    <a:gd name="T19" fmla="*/ 859 h 919"/>
                    <a:gd name="T20" fmla="*/ 595 w 595"/>
                    <a:gd name="T21" fmla="*/ 120 h 919"/>
                    <a:gd name="T22" fmla="*/ 535 w 595"/>
                    <a:gd name="T23" fmla="*/ 60 h 919"/>
                    <a:gd name="T24" fmla="*/ 589 w 595"/>
                    <a:gd name="T25" fmla="*/ 859 h 919"/>
                    <a:gd name="T26" fmla="*/ 535 w 595"/>
                    <a:gd name="T27" fmla="*/ 913 h 919"/>
                    <a:gd name="T28" fmla="*/ 59 w 595"/>
                    <a:gd name="T29" fmla="*/ 913 h 919"/>
                    <a:gd name="T30" fmla="*/ 6 w 595"/>
                    <a:gd name="T31" fmla="*/ 859 h 919"/>
                    <a:gd name="T32" fmla="*/ 6 w 595"/>
                    <a:gd name="T33" fmla="*/ 467 h 919"/>
                    <a:gd name="T34" fmla="*/ 589 w 595"/>
                    <a:gd name="T35" fmla="*/ 467 h 919"/>
                    <a:gd name="T36" fmla="*/ 589 w 595"/>
                    <a:gd name="T37" fmla="*/ 859 h 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5" h="919">
                      <a:moveTo>
                        <a:pt x="535" y="60"/>
                      </a:moveTo>
                      <a:cubicBezTo>
                        <a:pt x="359" y="60"/>
                        <a:pt x="359" y="60"/>
                        <a:pt x="359" y="60"/>
                      </a:cubicBezTo>
                      <a:cubicBezTo>
                        <a:pt x="330" y="51"/>
                        <a:pt x="307" y="29"/>
                        <a:pt x="297" y="0"/>
                      </a:cubicBezTo>
                      <a:cubicBezTo>
                        <a:pt x="288" y="29"/>
                        <a:pt x="265" y="51"/>
                        <a:pt x="236" y="60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27" y="60"/>
                        <a:pt x="0" y="87"/>
                        <a:pt x="0" y="120"/>
                      </a:cubicBezTo>
                      <a:cubicBezTo>
                        <a:pt x="0" y="859"/>
                        <a:pt x="0" y="859"/>
                        <a:pt x="0" y="859"/>
                      </a:cubicBezTo>
                      <a:cubicBezTo>
                        <a:pt x="0" y="892"/>
                        <a:pt x="27" y="919"/>
                        <a:pt x="59" y="919"/>
                      </a:cubicBezTo>
                      <a:cubicBezTo>
                        <a:pt x="535" y="919"/>
                        <a:pt x="535" y="919"/>
                        <a:pt x="535" y="919"/>
                      </a:cubicBezTo>
                      <a:cubicBezTo>
                        <a:pt x="568" y="919"/>
                        <a:pt x="595" y="892"/>
                        <a:pt x="595" y="859"/>
                      </a:cubicBezTo>
                      <a:cubicBezTo>
                        <a:pt x="595" y="120"/>
                        <a:pt x="595" y="120"/>
                        <a:pt x="595" y="120"/>
                      </a:cubicBezTo>
                      <a:cubicBezTo>
                        <a:pt x="595" y="87"/>
                        <a:pt x="568" y="60"/>
                        <a:pt x="535" y="60"/>
                      </a:cubicBezTo>
                      <a:close/>
                      <a:moveTo>
                        <a:pt x="589" y="859"/>
                      </a:moveTo>
                      <a:cubicBezTo>
                        <a:pt x="589" y="889"/>
                        <a:pt x="565" y="913"/>
                        <a:pt x="535" y="913"/>
                      </a:cubicBezTo>
                      <a:cubicBezTo>
                        <a:pt x="59" y="913"/>
                        <a:pt x="59" y="913"/>
                        <a:pt x="59" y="913"/>
                      </a:cubicBezTo>
                      <a:cubicBezTo>
                        <a:pt x="30" y="913"/>
                        <a:pt x="6" y="889"/>
                        <a:pt x="6" y="859"/>
                      </a:cubicBezTo>
                      <a:cubicBezTo>
                        <a:pt x="6" y="467"/>
                        <a:pt x="6" y="467"/>
                        <a:pt x="6" y="467"/>
                      </a:cubicBezTo>
                      <a:cubicBezTo>
                        <a:pt x="589" y="467"/>
                        <a:pt x="589" y="467"/>
                        <a:pt x="589" y="467"/>
                      </a:cubicBezTo>
                      <a:lnTo>
                        <a:pt x="589" y="859"/>
                      </a:lnTo>
                      <a:close/>
                    </a:path>
                  </a:pathLst>
                </a:custGeom>
                <a:solidFill>
                  <a:srgbClr val="7E8A72"/>
                </a:solidFill>
                <a:ln>
                  <a:noFill/>
                </a:ln>
                <a:effectLst/>
              </p:spPr>
              <p:txBody>
                <a:bodyPr vert="horz" wrap="square" lIns="144000" tIns="1908000" rIns="144000" bIns="60960" anchor="t" anchorCtr="1" compatLnSpc="1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: 形状 12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885057" y="2637742"/>
                  <a:ext cx="2790825" cy="3134051"/>
                </a:xfrm>
                <a:custGeom>
                  <a:avLst/>
                  <a:gdLst>
                    <a:gd name="connsiteX0" fmla="*/ 0 w 2790825"/>
                    <a:gd name="connsiteY0" fmla="*/ 0 h 2961917"/>
                    <a:gd name="connsiteX1" fmla="*/ 2790825 w 2790825"/>
                    <a:gd name="connsiteY1" fmla="*/ 0 h 2961917"/>
                    <a:gd name="connsiteX2" fmla="*/ 2790825 w 2790825"/>
                    <a:gd name="connsiteY2" fmla="*/ 2754112 h 2961917"/>
                    <a:gd name="connsiteX3" fmla="*/ 2583020 w 2790825"/>
                    <a:gd name="connsiteY3" fmla="*/ 2961917 h 2961917"/>
                    <a:gd name="connsiteX4" fmla="*/ 207805 w 2790825"/>
                    <a:gd name="connsiteY4" fmla="*/ 2961917 h 2961917"/>
                    <a:gd name="connsiteX5" fmla="*/ 0 w 2790825"/>
                    <a:gd name="connsiteY5" fmla="*/ 2754112 h 296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0825" h="2961917">
                      <a:moveTo>
                        <a:pt x="0" y="0"/>
                      </a:moveTo>
                      <a:lnTo>
                        <a:pt x="2790825" y="0"/>
                      </a:lnTo>
                      <a:lnTo>
                        <a:pt x="2790825" y="2754112"/>
                      </a:lnTo>
                      <a:cubicBezTo>
                        <a:pt x="2790825" y="2868880"/>
                        <a:pt x="2697788" y="2961917"/>
                        <a:pt x="2583020" y="2961917"/>
                      </a:cubicBezTo>
                      <a:lnTo>
                        <a:pt x="207805" y="2961917"/>
                      </a:lnTo>
                      <a:cubicBezTo>
                        <a:pt x="93037" y="2961917"/>
                        <a:pt x="0" y="2868880"/>
                        <a:pt x="0" y="27541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92067" y="2026184"/>
                <a:ext cx="2376805" cy="455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禁止原路退款权限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>
              <p:custDataLst>
                <p:tags r:id="rId4"/>
              </p:custDataLst>
            </p:nvPr>
          </p:nvSpPr>
          <p:spPr>
            <a:xfrm>
              <a:off x="955521" y="2757220"/>
              <a:ext cx="2650216" cy="27818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0" lvl="0" indent="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员工权限新增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禁止原路退款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”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的权限，开启权限之后，在前台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所有单据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退货的时候，原路退回将变成灰色，并且提示无原路退款权限，只能使用现金退款。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R="0" lvl="0" indent="0" algn="l" defTabSz="914400" rtl="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若要进行原路退款，则退出此员工登录有权限原路退款的员工来登录前台，再进行退款即可。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87185" y="1329690"/>
            <a:ext cx="4294505" cy="51238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2180" y="4729480"/>
            <a:ext cx="5316855" cy="1906905"/>
          </a:xfrm>
          <a:prstGeom prst="rect">
            <a:avLst/>
          </a:prstGeom>
        </p:spPr>
      </p:pic>
      <p:pic>
        <p:nvPicPr>
          <p:cNvPr id="9" name="图片 8" descr="D:\姜姜南瓜\aibao\爱宝logo.png爱宝logo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05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0378" y="3123733"/>
            <a:ext cx="446786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sz="4800" b="1" kern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新品默认值设置</a:t>
            </a:r>
            <a:endParaRPr kumimoji="0" lang="zh-CN" altLang="en-US" sz="4800" b="0" i="0" u="none" strike="noStrike" kern="0" cap="none" spc="0" normalizeH="0" baseline="0" noProof="1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7362" y="4179969"/>
            <a:ext cx="5973890" cy="68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爱宝云后台新增新品默认值参数，可以在新建商品时自动填写大部分内容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5800" y="1466850"/>
            <a:ext cx="6600825" cy="4124325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新品默认值设置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75364" y="1466745"/>
            <a:ext cx="4309110" cy="4124325"/>
            <a:chOff x="7375364" y="1700463"/>
            <a:chExt cx="4309110" cy="4124325"/>
          </a:xfrm>
        </p:grpSpPr>
        <p:sp>
          <p:nvSpPr>
            <p:cNvPr id="16" name="Rectangle: Rounded Corners 16"/>
            <p:cNvSpPr/>
            <p:nvPr/>
          </p:nvSpPr>
          <p:spPr>
            <a:xfrm>
              <a:off x="7375364" y="1700463"/>
              <a:ext cx="4309110" cy="412432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t" rotWithShape="0">
                <a:schemeClr val="bg1">
                  <a:lumMod val="50000"/>
                  <a:alpha val="1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493642" y="1767797"/>
              <a:ext cx="4064399" cy="2090157"/>
              <a:chOff x="769536" y="1939174"/>
              <a:chExt cx="4064399" cy="2090157"/>
            </a:xfrm>
          </p:grpSpPr>
          <p:sp>
            <p:nvSpPr>
              <p:cNvPr id="21" name="文本框 3"/>
              <p:cNvSpPr/>
              <p:nvPr/>
            </p:nvSpPr>
            <p:spPr>
              <a:xfrm>
                <a:off x="769536" y="2338326"/>
                <a:ext cx="3873055" cy="169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lnSpc>
                    <a:spcPct val="13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      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新品默认值设置可以设置新增商品时的默认值，帮助快速新建商品，便于新建多种同类别商品。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 lvl="0" defTabSz="914400">
                  <a:lnSpc>
                    <a:spcPct val="130000"/>
                  </a:lnSpc>
                  <a:defRPr/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        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默认值设置好的内容，会自动填充到新增商品页。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3"/>
              <p:cNvSpPr/>
              <p:nvPr/>
            </p:nvSpPr>
            <p:spPr>
              <a:xfrm>
                <a:off x="769537" y="1939174"/>
                <a:ext cx="4064398" cy="3987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defTabSz="457200">
                  <a:buSzPct val="25000"/>
                  <a:defRPr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云后台</a:t>
                </a: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-</a:t>
                </a: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商品</a:t>
                </a: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-</a:t>
                </a: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商品配置</a:t>
                </a:r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-</a:t>
                </a: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新品默认值</a:t>
                </a:r>
                <a:endParaRPr lang="zh-CN" altLang="en-US" sz="2000" b="1" kern="0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75525" y="3614420"/>
            <a:ext cx="4309110" cy="1973580"/>
          </a:xfrm>
          <a:prstGeom prst="rect">
            <a:avLst/>
          </a:prstGeom>
        </p:spPr>
      </p:pic>
      <p:pic>
        <p:nvPicPr>
          <p:cNvPr id="25" name="图片 24" descr="D:\姜姜南瓜\aibao\爱宝logo.png爱宝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06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44308" y="3123733"/>
            <a:ext cx="508000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爱宝云秘书安卓版</a:t>
            </a:r>
            <a:endParaRPr kumimoji="0" lang="zh-CN" altLang="en-US" sz="4800" b="0" i="0" u="none" strike="noStrike" kern="0" cap="none" spc="0" normalizeH="0" baseline="0" noProof="1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7362" y="4179969"/>
            <a:ext cx="5973890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从今天开始，爱宝云秘书安卓版本重新开放给用户使用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910" y="387985"/>
            <a:ext cx="49377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爱宝云秘书安卓版重新上线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9580" y="1403985"/>
            <a:ext cx="3013710" cy="4562475"/>
            <a:chOff x="885057" y="1509953"/>
            <a:chExt cx="2790825" cy="4562475"/>
          </a:xfrm>
        </p:grpSpPr>
        <p:grpSp>
          <p:nvGrpSpPr>
            <p:cNvPr id="4" name="组合 3"/>
            <p:cNvGrpSpPr/>
            <p:nvPr/>
          </p:nvGrpSpPr>
          <p:grpSpPr>
            <a:xfrm>
              <a:off x="885057" y="1509953"/>
              <a:ext cx="2790825" cy="4561840"/>
              <a:chOff x="885057" y="1509953"/>
              <a:chExt cx="2790825" cy="456184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885057" y="1509953"/>
                <a:ext cx="2790825" cy="4561840"/>
                <a:chOff x="885057" y="1509953"/>
                <a:chExt cx="2790825" cy="4561840"/>
              </a:xfrm>
              <a:effectLst>
                <a:outerShdw blurRad="762000" algn="ctr" rotWithShape="0">
                  <a:schemeClr val="bg1">
                    <a:lumMod val="50000"/>
                    <a:alpha val="10000"/>
                  </a:schemeClr>
                </a:outerShdw>
              </a:effectLst>
            </p:grpSpPr>
            <p:sp>
              <p:nvSpPr>
                <p:cNvPr id="12" name="Freeform: Shape 8"/>
                <p:cNvSpPr/>
                <p:nvPr/>
              </p:nvSpPr>
              <p:spPr bwMode="auto">
                <a:xfrm>
                  <a:off x="885057" y="1509953"/>
                  <a:ext cx="2790825" cy="4561840"/>
                </a:xfrm>
                <a:custGeom>
                  <a:avLst/>
                  <a:gdLst>
                    <a:gd name="T0" fmla="*/ 535 w 595"/>
                    <a:gd name="T1" fmla="*/ 60 h 919"/>
                    <a:gd name="T2" fmla="*/ 359 w 595"/>
                    <a:gd name="T3" fmla="*/ 60 h 919"/>
                    <a:gd name="T4" fmla="*/ 297 w 595"/>
                    <a:gd name="T5" fmla="*/ 0 h 919"/>
                    <a:gd name="T6" fmla="*/ 236 w 595"/>
                    <a:gd name="T7" fmla="*/ 60 h 919"/>
                    <a:gd name="T8" fmla="*/ 59 w 595"/>
                    <a:gd name="T9" fmla="*/ 60 h 919"/>
                    <a:gd name="T10" fmla="*/ 0 w 595"/>
                    <a:gd name="T11" fmla="*/ 120 h 919"/>
                    <a:gd name="T12" fmla="*/ 0 w 595"/>
                    <a:gd name="T13" fmla="*/ 859 h 919"/>
                    <a:gd name="T14" fmla="*/ 59 w 595"/>
                    <a:gd name="T15" fmla="*/ 919 h 919"/>
                    <a:gd name="T16" fmla="*/ 535 w 595"/>
                    <a:gd name="T17" fmla="*/ 919 h 919"/>
                    <a:gd name="T18" fmla="*/ 595 w 595"/>
                    <a:gd name="T19" fmla="*/ 859 h 919"/>
                    <a:gd name="T20" fmla="*/ 595 w 595"/>
                    <a:gd name="T21" fmla="*/ 120 h 919"/>
                    <a:gd name="T22" fmla="*/ 535 w 595"/>
                    <a:gd name="T23" fmla="*/ 60 h 919"/>
                    <a:gd name="T24" fmla="*/ 589 w 595"/>
                    <a:gd name="T25" fmla="*/ 859 h 919"/>
                    <a:gd name="T26" fmla="*/ 535 w 595"/>
                    <a:gd name="T27" fmla="*/ 913 h 919"/>
                    <a:gd name="T28" fmla="*/ 59 w 595"/>
                    <a:gd name="T29" fmla="*/ 913 h 919"/>
                    <a:gd name="T30" fmla="*/ 6 w 595"/>
                    <a:gd name="T31" fmla="*/ 859 h 919"/>
                    <a:gd name="T32" fmla="*/ 6 w 595"/>
                    <a:gd name="T33" fmla="*/ 467 h 919"/>
                    <a:gd name="T34" fmla="*/ 589 w 595"/>
                    <a:gd name="T35" fmla="*/ 467 h 919"/>
                    <a:gd name="T36" fmla="*/ 589 w 595"/>
                    <a:gd name="T37" fmla="*/ 859 h 9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5" h="919">
                      <a:moveTo>
                        <a:pt x="535" y="60"/>
                      </a:moveTo>
                      <a:cubicBezTo>
                        <a:pt x="359" y="60"/>
                        <a:pt x="359" y="60"/>
                        <a:pt x="359" y="60"/>
                      </a:cubicBezTo>
                      <a:cubicBezTo>
                        <a:pt x="330" y="51"/>
                        <a:pt x="307" y="29"/>
                        <a:pt x="297" y="0"/>
                      </a:cubicBezTo>
                      <a:cubicBezTo>
                        <a:pt x="288" y="29"/>
                        <a:pt x="265" y="51"/>
                        <a:pt x="236" y="60"/>
                      </a:cubicBezTo>
                      <a:cubicBezTo>
                        <a:pt x="59" y="60"/>
                        <a:pt x="59" y="60"/>
                        <a:pt x="59" y="60"/>
                      </a:cubicBezTo>
                      <a:cubicBezTo>
                        <a:pt x="27" y="60"/>
                        <a:pt x="0" y="87"/>
                        <a:pt x="0" y="120"/>
                      </a:cubicBezTo>
                      <a:cubicBezTo>
                        <a:pt x="0" y="859"/>
                        <a:pt x="0" y="859"/>
                        <a:pt x="0" y="859"/>
                      </a:cubicBezTo>
                      <a:cubicBezTo>
                        <a:pt x="0" y="892"/>
                        <a:pt x="27" y="919"/>
                        <a:pt x="59" y="919"/>
                      </a:cubicBezTo>
                      <a:cubicBezTo>
                        <a:pt x="535" y="919"/>
                        <a:pt x="535" y="919"/>
                        <a:pt x="535" y="919"/>
                      </a:cubicBezTo>
                      <a:cubicBezTo>
                        <a:pt x="568" y="919"/>
                        <a:pt x="595" y="892"/>
                        <a:pt x="595" y="859"/>
                      </a:cubicBezTo>
                      <a:cubicBezTo>
                        <a:pt x="595" y="120"/>
                        <a:pt x="595" y="120"/>
                        <a:pt x="595" y="120"/>
                      </a:cubicBezTo>
                      <a:cubicBezTo>
                        <a:pt x="595" y="87"/>
                        <a:pt x="568" y="60"/>
                        <a:pt x="535" y="60"/>
                      </a:cubicBezTo>
                      <a:close/>
                      <a:moveTo>
                        <a:pt x="589" y="859"/>
                      </a:moveTo>
                      <a:cubicBezTo>
                        <a:pt x="589" y="889"/>
                        <a:pt x="565" y="913"/>
                        <a:pt x="535" y="913"/>
                      </a:cubicBezTo>
                      <a:cubicBezTo>
                        <a:pt x="59" y="913"/>
                        <a:pt x="59" y="913"/>
                        <a:pt x="59" y="913"/>
                      </a:cubicBezTo>
                      <a:cubicBezTo>
                        <a:pt x="30" y="913"/>
                        <a:pt x="6" y="889"/>
                        <a:pt x="6" y="859"/>
                      </a:cubicBezTo>
                      <a:cubicBezTo>
                        <a:pt x="6" y="467"/>
                        <a:pt x="6" y="467"/>
                        <a:pt x="6" y="467"/>
                      </a:cubicBezTo>
                      <a:cubicBezTo>
                        <a:pt x="589" y="467"/>
                        <a:pt x="589" y="467"/>
                        <a:pt x="589" y="467"/>
                      </a:cubicBezTo>
                      <a:lnTo>
                        <a:pt x="589" y="859"/>
                      </a:lnTo>
                      <a:close/>
                    </a:path>
                  </a:pathLst>
                </a:custGeom>
                <a:solidFill>
                  <a:srgbClr val="7E8A72"/>
                </a:solidFill>
                <a:ln>
                  <a:noFill/>
                </a:ln>
                <a:effectLst/>
              </p:spPr>
              <p:txBody>
                <a:bodyPr vert="horz" wrap="square" lIns="144000" tIns="1908000" rIns="144000" bIns="60960" anchor="t" anchorCtr="1" compatLnSpc="1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: 形状 12"/>
                <p:cNvSpPr/>
                <p:nvPr/>
              </p:nvSpPr>
              <p:spPr>
                <a:xfrm>
                  <a:off x="885057" y="2809798"/>
                  <a:ext cx="2790825" cy="3201035"/>
                </a:xfrm>
                <a:custGeom>
                  <a:avLst/>
                  <a:gdLst>
                    <a:gd name="connsiteX0" fmla="*/ 0 w 2790825"/>
                    <a:gd name="connsiteY0" fmla="*/ 0 h 2961917"/>
                    <a:gd name="connsiteX1" fmla="*/ 2790825 w 2790825"/>
                    <a:gd name="connsiteY1" fmla="*/ 0 h 2961917"/>
                    <a:gd name="connsiteX2" fmla="*/ 2790825 w 2790825"/>
                    <a:gd name="connsiteY2" fmla="*/ 2754112 h 2961917"/>
                    <a:gd name="connsiteX3" fmla="*/ 2583020 w 2790825"/>
                    <a:gd name="connsiteY3" fmla="*/ 2961917 h 2961917"/>
                    <a:gd name="connsiteX4" fmla="*/ 207805 w 2790825"/>
                    <a:gd name="connsiteY4" fmla="*/ 2961917 h 2961917"/>
                    <a:gd name="connsiteX5" fmla="*/ 0 w 2790825"/>
                    <a:gd name="connsiteY5" fmla="*/ 2754112 h 296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0825" h="2961917">
                      <a:moveTo>
                        <a:pt x="0" y="0"/>
                      </a:moveTo>
                      <a:lnTo>
                        <a:pt x="2790825" y="0"/>
                      </a:lnTo>
                      <a:lnTo>
                        <a:pt x="2790825" y="2754112"/>
                      </a:lnTo>
                      <a:cubicBezTo>
                        <a:pt x="2790825" y="2868880"/>
                        <a:pt x="2697788" y="2961917"/>
                        <a:pt x="2583020" y="2961917"/>
                      </a:cubicBezTo>
                      <a:lnTo>
                        <a:pt x="207805" y="2961917"/>
                      </a:lnTo>
                      <a:cubicBezTo>
                        <a:pt x="93037" y="2961917"/>
                        <a:pt x="0" y="2868880"/>
                        <a:pt x="0" y="27541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1029202" y="2115743"/>
                <a:ext cx="2513330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官网：</a:t>
                </a: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biash.com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029714" y="2926003"/>
              <a:ext cx="2512095" cy="314642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经过测试修改，爱宝云秘书安卓版本重新开放使用，有需要者可到爱宝官网下载使用。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6015" y="1715135"/>
            <a:ext cx="8295005" cy="4519930"/>
          </a:xfrm>
          <a:prstGeom prst="rect">
            <a:avLst/>
          </a:prstGeom>
        </p:spPr>
      </p:pic>
      <p:pic>
        <p:nvPicPr>
          <p:cNvPr id="36" name="图片 35" descr="D:\姜姜南瓜\aibao\爱宝logo.png爱宝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07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0378" y="3123733"/>
            <a:ext cx="446786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爱宝联盟小程序</a:t>
            </a:r>
            <a:endParaRPr kumimoji="0" lang="zh-CN" altLang="en-US" sz="4800" b="0" i="0" u="none" strike="noStrike" kern="0" cap="none" spc="0" normalizeH="0" baseline="0" noProof="1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7362" y="4179969"/>
            <a:ext cx="5973890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爱宝联盟小程序是专为加盟商设计开发使用的小程序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7539355" y="0"/>
            <a:ext cx="7115175" cy="6858000"/>
            <a:chOff x="1858766" y="1471926"/>
            <a:chExt cx="2501922" cy="2501923"/>
          </a:xfrm>
        </p:grpSpPr>
        <p:sp>
          <p:nvSpPr>
            <p:cNvPr id="24" name="Freeform: Shape 9"/>
            <p:cNvSpPr/>
            <p:nvPr>
              <p:custDataLst>
                <p:tags r:id="rId1"/>
              </p:custDataLst>
            </p:nvPr>
          </p:nvSpPr>
          <p:spPr>
            <a:xfrm>
              <a:off x="1858766" y="1471926"/>
              <a:ext cx="2501922" cy="250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: Shape 10"/>
            <p:cNvSpPr/>
            <p:nvPr>
              <p:custDataLst>
                <p:tags r:id="rId2"/>
              </p:custDataLst>
            </p:nvPr>
          </p:nvSpPr>
          <p:spPr>
            <a:xfrm>
              <a:off x="2007737" y="1620898"/>
              <a:ext cx="2203995" cy="220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grpSp>
          <p:nvGrpSpPr>
            <p:cNvPr id="30" name="Group 2"/>
            <p:cNvGrpSpPr>
              <a:grpSpLocks noChangeAspect="1"/>
            </p:cNvGrpSpPr>
            <p:nvPr/>
          </p:nvGrpSpPr>
          <p:grpSpPr bwMode="auto">
            <a:xfrm>
              <a:off x="2060720" y="1814770"/>
              <a:ext cx="2096811" cy="1776162"/>
              <a:chOff x="2884" y="1335"/>
              <a:chExt cx="1916" cy="1623"/>
            </a:xfrm>
            <a:solidFill>
              <a:schemeClr val="bg1">
                <a:lumMod val="75000"/>
              </a:schemeClr>
            </a:solidFill>
          </p:grpSpPr>
          <p:sp>
            <p:nvSpPr>
              <p:cNvPr id="33" name="Freeform: Shape 1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3818" y="1613"/>
                <a:ext cx="982" cy="1345"/>
              </a:xfrm>
              <a:custGeom>
                <a:avLst/>
                <a:gdLst>
                  <a:gd name="T0" fmla="*/ 194 w 472"/>
                  <a:gd name="T1" fmla="*/ 274 h 647"/>
                  <a:gd name="T2" fmla="*/ 236 w 472"/>
                  <a:gd name="T3" fmla="*/ 252 h 647"/>
                  <a:gd name="T4" fmla="*/ 203 w 472"/>
                  <a:gd name="T5" fmla="*/ 228 h 647"/>
                  <a:gd name="T6" fmla="*/ 181 w 472"/>
                  <a:gd name="T7" fmla="*/ 238 h 647"/>
                  <a:gd name="T8" fmla="*/ 150 w 472"/>
                  <a:gd name="T9" fmla="*/ 192 h 647"/>
                  <a:gd name="T10" fmla="*/ 146 w 472"/>
                  <a:gd name="T11" fmla="*/ 211 h 647"/>
                  <a:gd name="T12" fmla="*/ 102 w 472"/>
                  <a:gd name="T13" fmla="*/ 197 h 647"/>
                  <a:gd name="T14" fmla="*/ 72 w 472"/>
                  <a:gd name="T15" fmla="*/ 225 h 647"/>
                  <a:gd name="T16" fmla="*/ 37 w 472"/>
                  <a:gd name="T17" fmla="*/ 204 h 647"/>
                  <a:gd name="T18" fmla="*/ 68 w 472"/>
                  <a:gd name="T19" fmla="*/ 173 h 647"/>
                  <a:gd name="T20" fmla="*/ 105 w 472"/>
                  <a:gd name="T21" fmla="*/ 134 h 647"/>
                  <a:gd name="T22" fmla="*/ 164 w 472"/>
                  <a:gd name="T23" fmla="*/ 125 h 647"/>
                  <a:gd name="T24" fmla="*/ 192 w 472"/>
                  <a:gd name="T25" fmla="*/ 89 h 647"/>
                  <a:gd name="T26" fmla="*/ 195 w 472"/>
                  <a:gd name="T27" fmla="*/ 84 h 647"/>
                  <a:gd name="T28" fmla="*/ 189 w 472"/>
                  <a:gd name="T29" fmla="*/ 42 h 647"/>
                  <a:gd name="T30" fmla="*/ 161 w 472"/>
                  <a:gd name="T31" fmla="*/ 81 h 647"/>
                  <a:gd name="T32" fmla="*/ 139 w 472"/>
                  <a:gd name="T33" fmla="*/ 104 h 647"/>
                  <a:gd name="T34" fmla="*/ 115 w 472"/>
                  <a:gd name="T35" fmla="*/ 63 h 647"/>
                  <a:gd name="T36" fmla="*/ 182 w 472"/>
                  <a:gd name="T37" fmla="*/ 6 h 647"/>
                  <a:gd name="T38" fmla="*/ 267 w 472"/>
                  <a:gd name="T39" fmla="*/ 25 h 647"/>
                  <a:gd name="T40" fmla="*/ 289 w 472"/>
                  <a:gd name="T41" fmla="*/ 20 h 647"/>
                  <a:gd name="T42" fmla="*/ 338 w 472"/>
                  <a:gd name="T43" fmla="*/ 19 h 647"/>
                  <a:gd name="T44" fmla="*/ 409 w 472"/>
                  <a:gd name="T45" fmla="*/ 37 h 647"/>
                  <a:gd name="T46" fmla="*/ 449 w 472"/>
                  <a:gd name="T47" fmla="*/ 364 h 647"/>
                  <a:gd name="T48" fmla="*/ 427 w 472"/>
                  <a:gd name="T49" fmla="*/ 394 h 647"/>
                  <a:gd name="T50" fmla="*/ 400 w 472"/>
                  <a:gd name="T51" fmla="*/ 335 h 647"/>
                  <a:gd name="T52" fmla="*/ 348 w 472"/>
                  <a:gd name="T53" fmla="*/ 323 h 647"/>
                  <a:gd name="T54" fmla="*/ 316 w 472"/>
                  <a:gd name="T55" fmla="*/ 374 h 647"/>
                  <a:gd name="T56" fmla="*/ 260 w 472"/>
                  <a:gd name="T57" fmla="*/ 329 h 647"/>
                  <a:gd name="T58" fmla="*/ 255 w 472"/>
                  <a:gd name="T59" fmla="*/ 359 h 647"/>
                  <a:gd name="T60" fmla="*/ 302 w 472"/>
                  <a:gd name="T61" fmla="*/ 389 h 647"/>
                  <a:gd name="T62" fmla="*/ 259 w 472"/>
                  <a:gd name="T63" fmla="*/ 492 h 647"/>
                  <a:gd name="T64" fmla="*/ 232 w 472"/>
                  <a:gd name="T65" fmla="*/ 583 h 647"/>
                  <a:gd name="T66" fmla="*/ 153 w 472"/>
                  <a:gd name="T67" fmla="*/ 641 h 647"/>
                  <a:gd name="T68" fmla="*/ 136 w 472"/>
                  <a:gd name="T69" fmla="*/ 532 h 647"/>
                  <a:gd name="T70" fmla="*/ 85 w 472"/>
                  <a:gd name="T71" fmla="*/ 417 h 647"/>
                  <a:gd name="T72" fmla="*/ 8 w 472"/>
                  <a:gd name="T73" fmla="*/ 383 h 647"/>
                  <a:gd name="T74" fmla="*/ 20 w 472"/>
                  <a:gd name="T75" fmla="*/ 298 h 647"/>
                  <a:gd name="T76" fmla="*/ 53 w 472"/>
                  <a:gd name="T77" fmla="*/ 245 h 647"/>
                  <a:gd name="T78" fmla="*/ 125 w 472"/>
                  <a:gd name="T79" fmla="*/ 243 h 647"/>
                  <a:gd name="T80" fmla="*/ 297 w 472"/>
                  <a:gd name="T81" fmla="*/ 190 h 647"/>
                  <a:gd name="T82" fmla="*/ 305 w 472"/>
                  <a:gd name="T83" fmla="*/ 232 h 647"/>
                  <a:gd name="T84" fmla="*/ 332 w 472"/>
                  <a:gd name="T85" fmla="*/ 234 h 647"/>
                  <a:gd name="T86" fmla="*/ 311 w 472"/>
                  <a:gd name="T87" fmla="*/ 18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" h="647">
                    <a:moveTo>
                      <a:pt x="166" y="279"/>
                    </a:moveTo>
                    <a:cubicBezTo>
                      <a:pt x="167" y="266"/>
                      <a:pt x="173" y="267"/>
                      <a:pt x="180" y="271"/>
                    </a:cubicBezTo>
                    <a:cubicBezTo>
                      <a:pt x="184" y="273"/>
                      <a:pt x="189" y="273"/>
                      <a:pt x="194" y="274"/>
                    </a:cubicBezTo>
                    <a:cubicBezTo>
                      <a:pt x="202" y="276"/>
                      <a:pt x="210" y="276"/>
                      <a:pt x="217" y="278"/>
                    </a:cubicBezTo>
                    <a:cubicBezTo>
                      <a:pt x="226" y="280"/>
                      <a:pt x="233" y="276"/>
                      <a:pt x="236" y="271"/>
                    </a:cubicBezTo>
                    <a:cubicBezTo>
                      <a:pt x="239" y="266"/>
                      <a:pt x="238" y="257"/>
                      <a:pt x="236" y="252"/>
                    </a:cubicBezTo>
                    <a:cubicBezTo>
                      <a:pt x="234" y="248"/>
                      <a:pt x="227" y="247"/>
                      <a:pt x="222" y="245"/>
                    </a:cubicBezTo>
                    <a:cubicBezTo>
                      <a:pt x="222" y="245"/>
                      <a:pt x="221" y="245"/>
                      <a:pt x="220" y="245"/>
                    </a:cubicBezTo>
                    <a:cubicBezTo>
                      <a:pt x="203" y="245"/>
                      <a:pt x="203" y="246"/>
                      <a:pt x="203" y="228"/>
                    </a:cubicBezTo>
                    <a:cubicBezTo>
                      <a:pt x="203" y="219"/>
                      <a:pt x="197" y="214"/>
                      <a:pt x="189" y="217"/>
                    </a:cubicBezTo>
                    <a:cubicBezTo>
                      <a:pt x="186" y="219"/>
                      <a:pt x="183" y="224"/>
                      <a:pt x="182" y="228"/>
                    </a:cubicBezTo>
                    <a:cubicBezTo>
                      <a:pt x="181" y="230"/>
                      <a:pt x="181" y="234"/>
                      <a:pt x="181" y="238"/>
                    </a:cubicBezTo>
                    <a:cubicBezTo>
                      <a:pt x="171" y="233"/>
                      <a:pt x="165" y="228"/>
                      <a:pt x="165" y="217"/>
                    </a:cubicBezTo>
                    <a:cubicBezTo>
                      <a:pt x="165" y="212"/>
                      <a:pt x="161" y="208"/>
                      <a:pt x="159" y="204"/>
                    </a:cubicBezTo>
                    <a:cubicBezTo>
                      <a:pt x="156" y="200"/>
                      <a:pt x="153" y="196"/>
                      <a:pt x="150" y="192"/>
                    </a:cubicBezTo>
                    <a:cubicBezTo>
                      <a:pt x="147" y="190"/>
                      <a:pt x="144" y="189"/>
                      <a:pt x="141" y="187"/>
                    </a:cubicBezTo>
                    <a:cubicBezTo>
                      <a:pt x="139" y="191"/>
                      <a:pt x="136" y="196"/>
                      <a:pt x="137" y="200"/>
                    </a:cubicBezTo>
                    <a:cubicBezTo>
                      <a:pt x="138" y="204"/>
                      <a:pt x="143" y="208"/>
                      <a:pt x="146" y="211"/>
                    </a:cubicBezTo>
                    <a:cubicBezTo>
                      <a:pt x="147" y="212"/>
                      <a:pt x="148" y="214"/>
                      <a:pt x="147" y="217"/>
                    </a:cubicBezTo>
                    <a:cubicBezTo>
                      <a:pt x="144" y="214"/>
                      <a:pt x="139" y="211"/>
                      <a:pt x="136" y="207"/>
                    </a:cubicBezTo>
                    <a:cubicBezTo>
                      <a:pt x="127" y="195"/>
                      <a:pt x="116" y="192"/>
                      <a:pt x="102" y="197"/>
                    </a:cubicBezTo>
                    <a:cubicBezTo>
                      <a:pt x="98" y="198"/>
                      <a:pt x="95" y="202"/>
                      <a:pt x="92" y="204"/>
                    </a:cubicBezTo>
                    <a:cubicBezTo>
                      <a:pt x="87" y="208"/>
                      <a:pt x="83" y="212"/>
                      <a:pt x="78" y="214"/>
                    </a:cubicBezTo>
                    <a:cubicBezTo>
                      <a:pt x="72" y="216"/>
                      <a:pt x="72" y="220"/>
                      <a:pt x="72" y="225"/>
                    </a:cubicBezTo>
                    <a:cubicBezTo>
                      <a:pt x="70" y="238"/>
                      <a:pt x="64" y="242"/>
                      <a:pt x="52" y="236"/>
                    </a:cubicBezTo>
                    <a:cubicBezTo>
                      <a:pt x="47" y="233"/>
                      <a:pt x="39" y="231"/>
                      <a:pt x="38" y="228"/>
                    </a:cubicBezTo>
                    <a:cubicBezTo>
                      <a:pt x="35" y="221"/>
                      <a:pt x="36" y="212"/>
                      <a:pt x="37" y="204"/>
                    </a:cubicBezTo>
                    <a:cubicBezTo>
                      <a:pt x="37" y="201"/>
                      <a:pt x="42" y="198"/>
                      <a:pt x="46" y="196"/>
                    </a:cubicBezTo>
                    <a:cubicBezTo>
                      <a:pt x="49" y="195"/>
                      <a:pt x="52" y="195"/>
                      <a:pt x="55" y="195"/>
                    </a:cubicBezTo>
                    <a:cubicBezTo>
                      <a:pt x="74" y="191"/>
                      <a:pt x="74" y="190"/>
                      <a:pt x="68" y="173"/>
                    </a:cubicBezTo>
                    <a:cubicBezTo>
                      <a:pt x="67" y="170"/>
                      <a:pt x="68" y="165"/>
                      <a:pt x="71" y="163"/>
                    </a:cubicBezTo>
                    <a:cubicBezTo>
                      <a:pt x="80" y="153"/>
                      <a:pt x="89" y="145"/>
                      <a:pt x="99" y="136"/>
                    </a:cubicBezTo>
                    <a:cubicBezTo>
                      <a:pt x="101" y="135"/>
                      <a:pt x="103" y="134"/>
                      <a:pt x="105" y="134"/>
                    </a:cubicBezTo>
                    <a:cubicBezTo>
                      <a:pt x="116" y="134"/>
                      <a:pt x="119" y="129"/>
                      <a:pt x="120" y="119"/>
                    </a:cubicBezTo>
                    <a:cubicBezTo>
                      <a:pt x="120" y="116"/>
                      <a:pt x="121" y="112"/>
                      <a:pt x="122" y="108"/>
                    </a:cubicBezTo>
                    <a:cubicBezTo>
                      <a:pt x="130" y="130"/>
                      <a:pt x="149" y="121"/>
                      <a:pt x="164" y="125"/>
                    </a:cubicBezTo>
                    <a:cubicBezTo>
                      <a:pt x="166" y="125"/>
                      <a:pt x="171" y="120"/>
                      <a:pt x="173" y="117"/>
                    </a:cubicBezTo>
                    <a:cubicBezTo>
                      <a:pt x="175" y="112"/>
                      <a:pt x="175" y="107"/>
                      <a:pt x="176" y="102"/>
                    </a:cubicBezTo>
                    <a:cubicBezTo>
                      <a:pt x="190" y="105"/>
                      <a:pt x="190" y="105"/>
                      <a:pt x="192" y="89"/>
                    </a:cubicBezTo>
                    <a:cubicBezTo>
                      <a:pt x="195" y="89"/>
                      <a:pt x="198" y="88"/>
                      <a:pt x="202" y="87"/>
                    </a:cubicBezTo>
                    <a:cubicBezTo>
                      <a:pt x="202" y="87"/>
                      <a:pt x="202" y="86"/>
                      <a:pt x="202" y="85"/>
                    </a:cubicBezTo>
                    <a:cubicBezTo>
                      <a:pt x="199" y="85"/>
                      <a:pt x="197" y="85"/>
                      <a:pt x="195" y="84"/>
                    </a:cubicBezTo>
                    <a:cubicBezTo>
                      <a:pt x="190" y="82"/>
                      <a:pt x="183" y="81"/>
                      <a:pt x="181" y="77"/>
                    </a:cubicBezTo>
                    <a:cubicBezTo>
                      <a:pt x="178" y="71"/>
                      <a:pt x="178" y="63"/>
                      <a:pt x="184" y="56"/>
                    </a:cubicBezTo>
                    <a:cubicBezTo>
                      <a:pt x="187" y="53"/>
                      <a:pt x="190" y="46"/>
                      <a:pt x="189" y="42"/>
                    </a:cubicBezTo>
                    <a:cubicBezTo>
                      <a:pt x="187" y="35"/>
                      <a:pt x="182" y="35"/>
                      <a:pt x="177" y="42"/>
                    </a:cubicBezTo>
                    <a:cubicBezTo>
                      <a:pt x="172" y="50"/>
                      <a:pt x="166" y="59"/>
                      <a:pt x="161" y="68"/>
                    </a:cubicBezTo>
                    <a:cubicBezTo>
                      <a:pt x="159" y="71"/>
                      <a:pt x="160" y="77"/>
                      <a:pt x="161" y="81"/>
                    </a:cubicBezTo>
                    <a:cubicBezTo>
                      <a:pt x="163" y="87"/>
                      <a:pt x="163" y="91"/>
                      <a:pt x="157" y="95"/>
                    </a:cubicBezTo>
                    <a:cubicBezTo>
                      <a:pt x="152" y="99"/>
                      <a:pt x="148" y="104"/>
                      <a:pt x="142" y="110"/>
                    </a:cubicBezTo>
                    <a:cubicBezTo>
                      <a:pt x="141" y="108"/>
                      <a:pt x="140" y="106"/>
                      <a:pt x="139" y="104"/>
                    </a:cubicBezTo>
                    <a:cubicBezTo>
                      <a:pt x="136" y="94"/>
                      <a:pt x="130" y="91"/>
                      <a:pt x="120" y="91"/>
                    </a:cubicBezTo>
                    <a:cubicBezTo>
                      <a:pt x="110" y="91"/>
                      <a:pt x="110" y="82"/>
                      <a:pt x="109" y="75"/>
                    </a:cubicBezTo>
                    <a:cubicBezTo>
                      <a:pt x="108" y="72"/>
                      <a:pt x="112" y="66"/>
                      <a:pt x="115" y="63"/>
                    </a:cubicBezTo>
                    <a:cubicBezTo>
                      <a:pt x="127" y="53"/>
                      <a:pt x="140" y="44"/>
                      <a:pt x="152" y="34"/>
                    </a:cubicBezTo>
                    <a:cubicBezTo>
                      <a:pt x="153" y="33"/>
                      <a:pt x="153" y="32"/>
                      <a:pt x="154" y="31"/>
                    </a:cubicBezTo>
                    <a:cubicBezTo>
                      <a:pt x="156" y="14"/>
                      <a:pt x="170" y="10"/>
                      <a:pt x="182" y="6"/>
                    </a:cubicBezTo>
                    <a:cubicBezTo>
                      <a:pt x="193" y="2"/>
                      <a:pt x="206" y="0"/>
                      <a:pt x="217" y="3"/>
                    </a:cubicBezTo>
                    <a:cubicBezTo>
                      <a:pt x="230" y="7"/>
                      <a:pt x="243" y="12"/>
                      <a:pt x="256" y="14"/>
                    </a:cubicBezTo>
                    <a:cubicBezTo>
                      <a:pt x="260" y="15"/>
                      <a:pt x="264" y="22"/>
                      <a:pt x="267" y="25"/>
                    </a:cubicBezTo>
                    <a:cubicBezTo>
                      <a:pt x="271" y="29"/>
                      <a:pt x="275" y="33"/>
                      <a:pt x="279" y="36"/>
                    </a:cubicBezTo>
                    <a:cubicBezTo>
                      <a:pt x="282" y="32"/>
                      <a:pt x="285" y="27"/>
                      <a:pt x="288" y="23"/>
                    </a:cubicBezTo>
                    <a:cubicBezTo>
                      <a:pt x="288" y="22"/>
                      <a:pt x="289" y="21"/>
                      <a:pt x="289" y="20"/>
                    </a:cubicBezTo>
                    <a:cubicBezTo>
                      <a:pt x="290" y="20"/>
                      <a:pt x="291" y="20"/>
                      <a:pt x="291" y="20"/>
                    </a:cubicBezTo>
                    <a:cubicBezTo>
                      <a:pt x="299" y="34"/>
                      <a:pt x="299" y="34"/>
                      <a:pt x="311" y="24"/>
                    </a:cubicBezTo>
                    <a:cubicBezTo>
                      <a:pt x="319" y="18"/>
                      <a:pt x="327" y="14"/>
                      <a:pt x="338" y="19"/>
                    </a:cubicBezTo>
                    <a:cubicBezTo>
                      <a:pt x="342" y="21"/>
                      <a:pt x="350" y="19"/>
                      <a:pt x="354" y="16"/>
                    </a:cubicBezTo>
                    <a:cubicBezTo>
                      <a:pt x="367" y="8"/>
                      <a:pt x="378" y="7"/>
                      <a:pt x="390" y="16"/>
                    </a:cubicBezTo>
                    <a:cubicBezTo>
                      <a:pt x="397" y="22"/>
                      <a:pt x="404" y="29"/>
                      <a:pt x="409" y="37"/>
                    </a:cubicBezTo>
                    <a:cubicBezTo>
                      <a:pt x="454" y="115"/>
                      <a:pt x="472" y="200"/>
                      <a:pt x="467" y="290"/>
                    </a:cubicBezTo>
                    <a:cubicBezTo>
                      <a:pt x="466" y="308"/>
                      <a:pt x="463" y="325"/>
                      <a:pt x="460" y="342"/>
                    </a:cubicBezTo>
                    <a:cubicBezTo>
                      <a:pt x="458" y="349"/>
                      <a:pt x="454" y="357"/>
                      <a:pt x="449" y="364"/>
                    </a:cubicBezTo>
                    <a:cubicBezTo>
                      <a:pt x="442" y="374"/>
                      <a:pt x="440" y="384"/>
                      <a:pt x="442" y="396"/>
                    </a:cubicBezTo>
                    <a:cubicBezTo>
                      <a:pt x="443" y="401"/>
                      <a:pt x="443" y="405"/>
                      <a:pt x="444" y="411"/>
                    </a:cubicBezTo>
                    <a:cubicBezTo>
                      <a:pt x="433" y="408"/>
                      <a:pt x="429" y="403"/>
                      <a:pt x="427" y="394"/>
                    </a:cubicBezTo>
                    <a:cubicBezTo>
                      <a:pt x="424" y="384"/>
                      <a:pt x="419" y="375"/>
                      <a:pt x="415" y="365"/>
                    </a:cubicBezTo>
                    <a:cubicBezTo>
                      <a:pt x="414" y="362"/>
                      <a:pt x="412" y="358"/>
                      <a:pt x="412" y="354"/>
                    </a:cubicBezTo>
                    <a:cubicBezTo>
                      <a:pt x="411" y="345"/>
                      <a:pt x="410" y="338"/>
                      <a:pt x="400" y="335"/>
                    </a:cubicBezTo>
                    <a:cubicBezTo>
                      <a:pt x="396" y="334"/>
                      <a:pt x="393" y="327"/>
                      <a:pt x="391" y="323"/>
                    </a:cubicBezTo>
                    <a:cubicBezTo>
                      <a:pt x="385" y="309"/>
                      <a:pt x="369" y="301"/>
                      <a:pt x="356" y="308"/>
                    </a:cubicBezTo>
                    <a:cubicBezTo>
                      <a:pt x="352" y="310"/>
                      <a:pt x="349" y="318"/>
                      <a:pt x="348" y="323"/>
                    </a:cubicBezTo>
                    <a:cubicBezTo>
                      <a:pt x="347" y="332"/>
                      <a:pt x="348" y="340"/>
                      <a:pt x="338" y="345"/>
                    </a:cubicBezTo>
                    <a:cubicBezTo>
                      <a:pt x="336" y="346"/>
                      <a:pt x="336" y="353"/>
                      <a:pt x="334" y="354"/>
                    </a:cubicBezTo>
                    <a:cubicBezTo>
                      <a:pt x="324" y="357"/>
                      <a:pt x="323" y="370"/>
                      <a:pt x="316" y="374"/>
                    </a:cubicBezTo>
                    <a:cubicBezTo>
                      <a:pt x="305" y="379"/>
                      <a:pt x="294" y="383"/>
                      <a:pt x="282" y="376"/>
                    </a:cubicBezTo>
                    <a:cubicBezTo>
                      <a:pt x="280" y="374"/>
                      <a:pt x="278" y="371"/>
                      <a:pt x="277" y="369"/>
                    </a:cubicBezTo>
                    <a:cubicBezTo>
                      <a:pt x="271" y="356"/>
                      <a:pt x="266" y="342"/>
                      <a:pt x="260" y="329"/>
                    </a:cubicBezTo>
                    <a:cubicBezTo>
                      <a:pt x="256" y="320"/>
                      <a:pt x="251" y="313"/>
                      <a:pt x="246" y="305"/>
                    </a:cubicBezTo>
                    <a:cubicBezTo>
                      <a:pt x="243" y="302"/>
                      <a:pt x="240" y="299"/>
                      <a:pt x="236" y="296"/>
                    </a:cubicBezTo>
                    <a:cubicBezTo>
                      <a:pt x="243" y="317"/>
                      <a:pt x="241" y="340"/>
                      <a:pt x="255" y="359"/>
                    </a:cubicBezTo>
                    <a:cubicBezTo>
                      <a:pt x="262" y="367"/>
                      <a:pt x="266" y="377"/>
                      <a:pt x="277" y="380"/>
                    </a:cubicBezTo>
                    <a:cubicBezTo>
                      <a:pt x="278" y="380"/>
                      <a:pt x="279" y="381"/>
                      <a:pt x="280" y="382"/>
                    </a:cubicBezTo>
                    <a:cubicBezTo>
                      <a:pt x="284" y="394"/>
                      <a:pt x="292" y="392"/>
                      <a:pt x="302" y="389"/>
                    </a:cubicBezTo>
                    <a:cubicBezTo>
                      <a:pt x="309" y="387"/>
                      <a:pt x="314" y="392"/>
                      <a:pt x="311" y="398"/>
                    </a:cubicBezTo>
                    <a:cubicBezTo>
                      <a:pt x="301" y="417"/>
                      <a:pt x="291" y="434"/>
                      <a:pt x="281" y="452"/>
                    </a:cubicBezTo>
                    <a:cubicBezTo>
                      <a:pt x="274" y="466"/>
                      <a:pt x="266" y="478"/>
                      <a:pt x="259" y="492"/>
                    </a:cubicBezTo>
                    <a:cubicBezTo>
                      <a:pt x="257" y="495"/>
                      <a:pt x="259" y="501"/>
                      <a:pt x="260" y="506"/>
                    </a:cubicBezTo>
                    <a:cubicBezTo>
                      <a:pt x="263" y="522"/>
                      <a:pt x="266" y="539"/>
                      <a:pt x="251" y="551"/>
                    </a:cubicBezTo>
                    <a:cubicBezTo>
                      <a:pt x="241" y="560"/>
                      <a:pt x="237" y="571"/>
                      <a:pt x="232" y="583"/>
                    </a:cubicBezTo>
                    <a:cubicBezTo>
                      <a:pt x="223" y="603"/>
                      <a:pt x="214" y="623"/>
                      <a:pt x="196" y="638"/>
                    </a:cubicBezTo>
                    <a:cubicBezTo>
                      <a:pt x="185" y="647"/>
                      <a:pt x="172" y="645"/>
                      <a:pt x="160" y="646"/>
                    </a:cubicBezTo>
                    <a:cubicBezTo>
                      <a:pt x="158" y="646"/>
                      <a:pt x="155" y="643"/>
                      <a:pt x="153" y="641"/>
                    </a:cubicBezTo>
                    <a:cubicBezTo>
                      <a:pt x="152" y="639"/>
                      <a:pt x="151" y="636"/>
                      <a:pt x="151" y="634"/>
                    </a:cubicBezTo>
                    <a:cubicBezTo>
                      <a:pt x="145" y="604"/>
                      <a:pt x="140" y="575"/>
                      <a:pt x="135" y="545"/>
                    </a:cubicBezTo>
                    <a:cubicBezTo>
                      <a:pt x="134" y="541"/>
                      <a:pt x="134" y="535"/>
                      <a:pt x="136" y="532"/>
                    </a:cubicBezTo>
                    <a:cubicBezTo>
                      <a:pt x="149" y="512"/>
                      <a:pt x="141" y="492"/>
                      <a:pt x="134" y="473"/>
                    </a:cubicBezTo>
                    <a:cubicBezTo>
                      <a:pt x="130" y="462"/>
                      <a:pt x="126" y="452"/>
                      <a:pt x="124" y="441"/>
                    </a:cubicBezTo>
                    <a:cubicBezTo>
                      <a:pt x="120" y="422"/>
                      <a:pt x="102" y="414"/>
                      <a:pt x="85" y="417"/>
                    </a:cubicBezTo>
                    <a:cubicBezTo>
                      <a:pt x="75" y="420"/>
                      <a:pt x="64" y="422"/>
                      <a:pt x="54" y="423"/>
                    </a:cubicBezTo>
                    <a:cubicBezTo>
                      <a:pt x="42" y="425"/>
                      <a:pt x="34" y="418"/>
                      <a:pt x="28" y="409"/>
                    </a:cubicBezTo>
                    <a:cubicBezTo>
                      <a:pt x="21" y="401"/>
                      <a:pt x="14" y="392"/>
                      <a:pt x="8" y="383"/>
                    </a:cubicBezTo>
                    <a:cubicBezTo>
                      <a:pt x="5" y="378"/>
                      <a:pt x="2" y="372"/>
                      <a:pt x="1" y="366"/>
                    </a:cubicBezTo>
                    <a:cubicBezTo>
                      <a:pt x="0" y="355"/>
                      <a:pt x="1" y="345"/>
                      <a:pt x="1" y="334"/>
                    </a:cubicBezTo>
                    <a:cubicBezTo>
                      <a:pt x="1" y="319"/>
                      <a:pt x="7" y="307"/>
                      <a:pt x="20" y="298"/>
                    </a:cubicBezTo>
                    <a:cubicBezTo>
                      <a:pt x="28" y="292"/>
                      <a:pt x="34" y="285"/>
                      <a:pt x="33" y="273"/>
                    </a:cubicBezTo>
                    <a:cubicBezTo>
                      <a:pt x="33" y="270"/>
                      <a:pt x="35" y="266"/>
                      <a:pt x="37" y="263"/>
                    </a:cubicBezTo>
                    <a:cubicBezTo>
                      <a:pt x="42" y="257"/>
                      <a:pt x="47" y="252"/>
                      <a:pt x="53" y="245"/>
                    </a:cubicBezTo>
                    <a:cubicBezTo>
                      <a:pt x="60" y="253"/>
                      <a:pt x="68" y="247"/>
                      <a:pt x="74" y="243"/>
                    </a:cubicBezTo>
                    <a:cubicBezTo>
                      <a:pt x="87" y="234"/>
                      <a:pt x="102" y="233"/>
                      <a:pt x="117" y="236"/>
                    </a:cubicBezTo>
                    <a:cubicBezTo>
                      <a:pt x="120" y="236"/>
                      <a:pt x="125" y="241"/>
                      <a:pt x="125" y="243"/>
                    </a:cubicBezTo>
                    <a:cubicBezTo>
                      <a:pt x="123" y="258"/>
                      <a:pt x="129" y="266"/>
                      <a:pt x="144" y="268"/>
                    </a:cubicBezTo>
                    <a:cubicBezTo>
                      <a:pt x="151" y="270"/>
                      <a:pt x="157" y="275"/>
                      <a:pt x="166" y="279"/>
                    </a:cubicBezTo>
                    <a:close/>
                    <a:moveTo>
                      <a:pt x="297" y="190"/>
                    </a:moveTo>
                    <a:cubicBezTo>
                      <a:pt x="294" y="188"/>
                      <a:pt x="291" y="186"/>
                      <a:pt x="287" y="184"/>
                    </a:cubicBezTo>
                    <a:cubicBezTo>
                      <a:pt x="289" y="190"/>
                      <a:pt x="289" y="193"/>
                      <a:pt x="291" y="196"/>
                    </a:cubicBezTo>
                    <a:cubicBezTo>
                      <a:pt x="297" y="208"/>
                      <a:pt x="304" y="218"/>
                      <a:pt x="305" y="232"/>
                    </a:cubicBezTo>
                    <a:cubicBezTo>
                      <a:pt x="306" y="239"/>
                      <a:pt x="313" y="242"/>
                      <a:pt x="320" y="241"/>
                    </a:cubicBezTo>
                    <a:cubicBezTo>
                      <a:pt x="328" y="241"/>
                      <a:pt x="335" y="240"/>
                      <a:pt x="345" y="239"/>
                    </a:cubicBezTo>
                    <a:cubicBezTo>
                      <a:pt x="340" y="237"/>
                      <a:pt x="337" y="235"/>
                      <a:pt x="332" y="234"/>
                    </a:cubicBezTo>
                    <a:cubicBezTo>
                      <a:pt x="326" y="232"/>
                      <a:pt x="321" y="230"/>
                      <a:pt x="320" y="222"/>
                    </a:cubicBezTo>
                    <a:cubicBezTo>
                      <a:pt x="318" y="212"/>
                      <a:pt x="316" y="202"/>
                      <a:pt x="314" y="191"/>
                    </a:cubicBezTo>
                    <a:cubicBezTo>
                      <a:pt x="314" y="188"/>
                      <a:pt x="312" y="185"/>
                      <a:pt x="311" y="182"/>
                    </a:cubicBezTo>
                    <a:cubicBezTo>
                      <a:pt x="308" y="183"/>
                      <a:pt x="305" y="184"/>
                      <a:pt x="301" y="185"/>
                    </a:cubicBezTo>
                    <a:cubicBezTo>
                      <a:pt x="300" y="186"/>
                      <a:pt x="299" y="188"/>
                      <a:pt x="297" y="1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4" name="Freeform: Shape 3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054" y="2426"/>
                <a:ext cx="467" cy="526"/>
              </a:xfrm>
              <a:custGeom>
                <a:avLst/>
                <a:gdLst>
                  <a:gd name="T0" fmla="*/ 9 w 224"/>
                  <a:gd name="T1" fmla="*/ 18 h 253"/>
                  <a:gd name="T2" fmla="*/ 40 w 224"/>
                  <a:gd name="T3" fmla="*/ 2 h 253"/>
                  <a:gd name="T4" fmla="*/ 63 w 224"/>
                  <a:gd name="T5" fmla="*/ 3 h 253"/>
                  <a:gd name="T6" fmla="*/ 88 w 224"/>
                  <a:gd name="T7" fmla="*/ 10 h 253"/>
                  <a:gd name="T8" fmla="*/ 109 w 224"/>
                  <a:gd name="T9" fmla="*/ 25 h 253"/>
                  <a:gd name="T10" fmla="*/ 120 w 224"/>
                  <a:gd name="T11" fmla="*/ 34 h 253"/>
                  <a:gd name="T12" fmla="*/ 146 w 224"/>
                  <a:gd name="T13" fmla="*/ 69 h 253"/>
                  <a:gd name="T14" fmla="*/ 147 w 224"/>
                  <a:gd name="T15" fmla="*/ 74 h 253"/>
                  <a:gd name="T16" fmla="*/ 150 w 224"/>
                  <a:gd name="T17" fmla="*/ 77 h 253"/>
                  <a:gd name="T18" fmla="*/ 174 w 224"/>
                  <a:gd name="T19" fmla="*/ 77 h 253"/>
                  <a:gd name="T20" fmla="*/ 202 w 224"/>
                  <a:gd name="T21" fmla="*/ 95 h 253"/>
                  <a:gd name="T22" fmla="*/ 209 w 224"/>
                  <a:gd name="T23" fmla="*/ 97 h 253"/>
                  <a:gd name="T24" fmla="*/ 220 w 224"/>
                  <a:gd name="T25" fmla="*/ 101 h 253"/>
                  <a:gd name="T26" fmla="*/ 217 w 224"/>
                  <a:gd name="T27" fmla="*/ 118 h 253"/>
                  <a:gd name="T28" fmla="*/ 206 w 224"/>
                  <a:gd name="T29" fmla="*/ 131 h 253"/>
                  <a:gd name="T30" fmla="*/ 184 w 224"/>
                  <a:gd name="T31" fmla="*/ 183 h 253"/>
                  <a:gd name="T32" fmla="*/ 174 w 224"/>
                  <a:gd name="T33" fmla="*/ 192 h 253"/>
                  <a:gd name="T34" fmla="*/ 142 w 224"/>
                  <a:gd name="T35" fmla="*/ 231 h 253"/>
                  <a:gd name="T36" fmla="*/ 140 w 224"/>
                  <a:gd name="T37" fmla="*/ 239 h 253"/>
                  <a:gd name="T38" fmla="*/ 120 w 224"/>
                  <a:gd name="T39" fmla="*/ 245 h 253"/>
                  <a:gd name="T40" fmla="*/ 54 w 224"/>
                  <a:gd name="T41" fmla="*/ 190 h 253"/>
                  <a:gd name="T42" fmla="*/ 47 w 224"/>
                  <a:gd name="T43" fmla="*/ 181 h 253"/>
                  <a:gd name="T44" fmla="*/ 15 w 224"/>
                  <a:gd name="T45" fmla="*/ 110 h 253"/>
                  <a:gd name="T46" fmla="*/ 13 w 224"/>
                  <a:gd name="T47" fmla="*/ 107 h 253"/>
                  <a:gd name="T48" fmla="*/ 5 w 224"/>
                  <a:gd name="T49" fmla="*/ 77 h 253"/>
                  <a:gd name="T50" fmla="*/ 8 w 224"/>
                  <a:gd name="T51" fmla="*/ 71 h 253"/>
                  <a:gd name="T52" fmla="*/ 9 w 224"/>
                  <a:gd name="T53" fmla="*/ 1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4" h="253">
                    <a:moveTo>
                      <a:pt x="9" y="18"/>
                    </a:moveTo>
                    <a:cubicBezTo>
                      <a:pt x="19" y="13"/>
                      <a:pt x="29" y="6"/>
                      <a:pt x="40" y="2"/>
                    </a:cubicBezTo>
                    <a:cubicBezTo>
                      <a:pt x="47" y="0"/>
                      <a:pt x="55" y="2"/>
                      <a:pt x="63" y="3"/>
                    </a:cubicBezTo>
                    <a:cubicBezTo>
                      <a:pt x="71" y="5"/>
                      <a:pt x="80" y="8"/>
                      <a:pt x="88" y="10"/>
                    </a:cubicBezTo>
                    <a:cubicBezTo>
                      <a:pt x="98" y="12"/>
                      <a:pt x="105" y="16"/>
                      <a:pt x="109" y="25"/>
                    </a:cubicBezTo>
                    <a:cubicBezTo>
                      <a:pt x="111" y="28"/>
                      <a:pt x="116" y="32"/>
                      <a:pt x="120" y="34"/>
                    </a:cubicBezTo>
                    <a:cubicBezTo>
                      <a:pt x="138" y="39"/>
                      <a:pt x="149" y="48"/>
                      <a:pt x="146" y="69"/>
                    </a:cubicBezTo>
                    <a:cubicBezTo>
                      <a:pt x="146" y="71"/>
                      <a:pt x="147" y="72"/>
                      <a:pt x="147" y="74"/>
                    </a:cubicBezTo>
                    <a:cubicBezTo>
                      <a:pt x="148" y="75"/>
                      <a:pt x="148" y="76"/>
                      <a:pt x="150" y="77"/>
                    </a:cubicBezTo>
                    <a:cubicBezTo>
                      <a:pt x="158" y="67"/>
                      <a:pt x="166" y="71"/>
                      <a:pt x="174" y="77"/>
                    </a:cubicBezTo>
                    <a:cubicBezTo>
                      <a:pt x="184" y="83"/>
                      <a:pt x="196" y="84"/>
                      <a:pt x="202" y="95"/>
                    </a:cubicBezTo>
                    <a:cubicBezTo>
                      <a:pt x="203" y="96"/>
                      <a:pt x="207" y="96"/>
                      <a:pt x="209" y="97"/>
                    </a:cubicBezTo>
                    <a:cubicBezTo>
                      <a:pt x="213" y="98"/>
                      <a:pt x="219" y="99"/>
                      <a:pt x="220" y="101"/>
                    </a:cubicBezTo>
                    <a:cubicBezTo>
                      <a:pt x="223" y="107"/>
                      <a:pt x="224" y="113"/>
                      <a:pt x="217" y="118"/>
                    </a:cubicBezTo>
                    <a:cubicBezTo>
                      <a:pt x="213" y="121"/>
                      <a:pt x="209" y="126"/>
                      <a:pt x="206" y="131"/>
                    </a:cubicBezTo>
                    <a:cubicBezTo>
                      <a:pt x="198" y="148"/>
                      <a:pt x="192" y="166"/>
                      <a:pt x="184" y="183"/>
                    </a:cubicBezTo>
                    <a:cubicBezTo>
                      <a:pt x="182" y="187"/>
                      <a:pt x="178" y="190"/>
                      <a:pt x="174" y="192"/>
                    </a:cubicBezTo>
                    <a:cubicBezTo>
                      <a:pt x="156" y="199"/>
                      <a:pt x="145" y="212"/>
                      <a:pt x="142" y="231"/>
                    </a:cubicBezTo>
                    <a:cubicBezTo>
                      <a:pt x="142" y="234"/>
                      <a:pt x="141" y="237"/>
                      <a:pt x="140" y="239"/>
                    </a:cubicBezTo>
                    <a:cubicBezTo>
                      <a:pt x="134" y="251"/>
                      <a:pt x="130" y="253"/>
                      <a:pt x="120" y="245"/>
                    </a:cubicBezTo>
                    <a:cubicBezTo>
                      <a:pt x="97" y="227"/>
                      <a:pt x="76" y="208"/>
                      <a:pt x="54" y="190"/>
                    </a:cubicBezTo>
                    <a:cubicBezTo>
                      <a:pt x="51" y="188"/>
                      <a:pt x="47" y="184"/>
                      <a:pt x="47" y="181"/>
                    </a:cubicBezTo>
                    <a:cubicBezTo>
                      <a:pt x="43" y="154"/>
                      <a:pt x="21" y="136"/>
                      <a:pt x="15" y="110"/>
                    </a:cubicBezTo>
                    <a:cubicBezTo>
                      <a:pt x="14" y="109"/>
                      <a:pt x="14" y="107"/>
                      <a:pt x="13" y="107"/>
                    </a:cubicBezTo>
                    <a:cubicBezTo>
                      <a:pt x="0" y="99"/>
                      <a:pt x="8" y="87"/>
                      <a:pt x="5" y="77"/>
                    </a:cubicBezTo>
                    <a:cubicBezTo>
                      <a:pt x="5" y="75"/>
                      <a:pt x="6" y="73"/>
                      <a:pt x="8" y="71"/>
                    </a:cubicBezTo>
                    <a:cubicBezTo>
                      <a:pt x="23" y="53"/>
                      <a:pt x="23" y="36"/>
                      <a:pt x="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5" name="Freeform: Shape 3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84" y="1775"/>
                <a:ext cx="443" cy="684"/>
              </a:xfrm>
              <a:custGeom>
                <a:avLst/>
                <a:gdLst>
                  <a:gd name="T0" fmla="*/ 168 w 213"/>
                  <a:gd name="T1" fmla="*/ 137 h 329"/>
                  <a:gd name="T2" fmla="*/ 165 w 213"/>
                  <a:gd name="T3" fmla="*/ 139 h 329"/>
                  <a:gd name="T4" fmla="*/ 153 w 213"/>
                  <a:gd name="T5" fmla="*/ 134 h 329"/>
                  <a:gd name="T6" fmla="*/ 137 w 213"/>
                  <a:gd name="T7" fmla="*/ 147 h 329"/>
                  <a:gd name="T8" fmla="*/ 125 w 213"/>
                  <a:gd name="T9" fmla="*/ 175 h 329"/>
                  <a:gd name="T10" fmla="*/ 121 w 213"/>
                  <a:gd name="T11" fmla="*/ 185 h 329"/>
                  <a:gd name="T12" fmla="*/ 109 w 213"/>
                  <a:gd name="T13" fmla="*/ 225 h 329"/>
                  <a:gd name="T14" fmla="*/ 109 w 213"/>
                  <a:gd name="T15" fmla="*/ 238 h 329"/>
                  <a:gd name="T16" fmla="*/ 94 w 213"/>
                  <a:gd name="T17" fmla="*/ 225 h 329"/>
                  <a:gd name="T18" fmla="*/ 71 w 213"/>
                  <a:gd name="T19" fmla="*/ 213 h 329"/>
                  <a:gd name="T20" fmla="*/ 53 w 213"/>
                  <a:gd name="T21" fmla="*/ 215 h 329"/>
                  <a:gd name="T22" fmla="*/ 31 w 213"/>
                  <a:gd name="T23" fmla="*/ 225 h 329"/>
                  <a:gd name="T24" fmla="*/ 32 w 213"/>
                  <a:gd name="T25" fmla="*/ 271 h 329"/>
                  <a:gd name="T26" fmla="*/ 49 w 213"/>
                  <a:gd name="T27" fmla="*/ 281 h 329"/>
                  <a:gd name="T28" fmla="*/ 59 w 213"/>
                  <a:gd name="T29" fmla="*/ 275 h 329"/>
                  <a:gd name="T30" fmla="*/ 73 w 213"/>
                  <a:gd name="T31" fmla="*/ 261 h 329"/>
                  <a:gd name="T32" fmla="*/ 77 w 213"/>
                  <a:gd name="T33" fmla="*/ 262 h 329"/>
                  <a:gd name="T34" fmla="*/ 83 w 213"/>
                  <a:gd name="T35" fmla="*/ 329 h 329"/>
                  <a:gd name="T36" fmla="*/ 63 w 213"/>
                  <a:gd name="T37" fmla="*/ 314 h 329"/>
                  <a:gd name="T38" fmla="*/ 57 w 213"/>
                  <a:gd name="T39" fmla="*/ 305 h 329"/>
                  <a:gd name="T40" fmla="*/ 19 w 213"/>
                  <a:gd name="T41" fmla="*/ 287 h 329"/>
                  <a:gd name="T42" fmla="*/ 14 w 213"/>
                  <a:gd name="T43" fmla="*/ 279 h 329"/>
                  <a:gd name="T44" fmla="*/ 7 w 213"/>
                  <a:gd name="T45" fmla="*/ 133 h 329"/>
                  <a:gd name="T46" fmla="*/ 28 w 213"/>
                  <a:gd name="T47" fmla="*/ 35 h 329"/>
                  <a:gd name="T48" fmla="*/ 34 w 213"/>
                  <a:gd name="T49" fmla="*/ 25 h 329"/>
                  <a:gd name="T50" fmla="*/ 43 w 213"/>
                  <a:gd name="T51" fmla="*/ 32 h 329"/>
                  <a:gd name="T52" fmla="*/ 45 w 213"/>
                  <a:gd name="T53" fmla="*/ 34 h 329"/>
                  <a:gd name="T54" fmla="*/ 79 w 213"/>
                  <a:gd name="T55" fmla="*/ 51 h 329"/>
                  <a:gd name="T56" fmla="*/ 93 w 213"/>
                  <a:gd name="T57" fmla="*/ 64 h 329"/>
                  <a:gd name="T58" fmla="*/ 97 w 213"/>
                  <a:gd name="T59" fmla="*/ 73 h 329"/>
                  <a:gd name="T60" fmla="*/ 106 w 213"/>
                  <a:gd name="T61" fmla="*/ 71 h 329"/>
                  <a:gd name="T62" fmla="*/ 116 w 213"/>
                  <a:gd name="T63" fmla="*/ 49 h 329"/>
                  <a:gd name="T64" fmla="*/ 114 w 213"/>
                  <a:gd name="T65" fmla="*/ 30 h 329"/>
                  <a:gd name="T66" fmla="*/ 117 w 213"/>
                  <a:gd name="T67" fmla="*/ 1 h 329"/>
                  <a:gd name="T68" fmla="*/ 122 w 213"/>
                  <a:gd name="T69" fmla="*/ 0 h 329"/>
                  <a:gd name="T70" fmla="*/ 141 w 213"/>
                  <a:gd name="T71" fmla="*/ 9 h 329"/>
                  <a:gd name="T72" fmla="*/ 151 w 213"/>
                  <a:gd name="T73" fmla="*/ 21 h 329"/>
                  <a:gd name="T74" fmla="*/ 164 w 213"/>
                  <a:gd name="T75" fmla="*/ 24 h 329"/>
                  <a:gd name="T76" fmla="*/ 180 w 213"/>
                  <a:gd name="T77" fmla="*/ 27 h 329"/>
                  <a:gd name="T78" fmla="*/ 193 w 213"/>
                  <a:gd name="T79" fmla="*/ 51 h 329"/>
                  <a:gd name="T80" fmla="*/ 205 w 213"/>
                  <a:gd name="T81" fmla="*/ 60 h 329"/>
                  <a:gd name="T82" fmla="*/ 210 w 213"/>
                  <a:gd name="T83" fmla="*/ 72 h 329"/>
                  <a:gd name="T84" fmla="*/ 190 w 213"/>
                  <a:gd name="T85" fmla="*/ 86 h 329"/>
                  <a:gd name="T86" fmla="*/ 165 w 213"/>
                  <a:gd name="T87" fmla="*/ 92 h 329"/>
                  <a:gd name="T88" fmla="*/ 162 w 213"/>
                  <a:gd name="T89" fmla="*/ 98 h 329"/>
                  <a:gd name="T90" fmla="*/ 166 w 213"/>
                  <a:gd name="T91" fmla="*/ 101 h 329"/>
                  <a:gd name="T92" fmla="*/ 194 w 213"/>
                  <a:gd name="T93" fmla="*/ 118 h 329"/>
                  <a:gd name="T94" fmla="*/ 165 w 213"/>
                  <a:gd name="T95" fmla="*/ 117 h 329"/>
                  <a:gd name="T96" fmla="*/ 165 w 213"/>
                  <a:gd name="T97" fmla="*/ 128 h 329"/>
                  <a:gd name="T98" fmla="*/ 168 w 213"/>
                  <a:gd name="T99" fmla="*/ 13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3" h="329">
                    <a:moveTo>
                      <a:pt x="168" y="137"/>
                    </a:moveTo>
                    <a:cubicBezTo>
                      <a:pt x="167" y="138"/>
                      <a:pt x="166" y="139"/>
                      <a:pt x="165" y="139"/>
                    </a:cubicBezTo>
                    <a:cubicBezTo>
                      <a:pt x="161" y="137"/>
                      <a:pt x="156" y="133"/>
                      <a:pt x="153" y="134"/>
                    </a:cubicBezTo>
                    <a:cubicBezTo>
                      <a:pt x="147" y="137"/>
                      <a:pt x="141" y="141"/>
                      <a:pt x="137" y="147"/>
                    </a:cubicBezTo>
                    <a:cubicBezTo>
                      <a:pt x="132" y="156"/>
                      <a:pt x="129" y="166"/>
                      <a:pt x="125" y="175"/>
                    </a:cubicBezTo>
                    <a:cubicBezTo>
                      <a:pt x="124" y="178"/>
                      <a:pt x="123" y="182"/>
                      <a:pt x="121" y="185"/>
                    </a:cubicBezTo>
                    <a:cubicBezTo>
                      <a:pt x="111" y="197"/>
                      <a:pt x="106" y="210"/>
                      <a:pt x="109" y="225"/>
                    </a:cubicBezTo>
                    <a:cubicBezTo>
                      <a:pt x="110" y="229"/>
                      <a:pt x="109" y="233"/>
                      <a:pt x="109" y="238"/>
                    </a:cubicBezTo>
                    <a:cubicBezTo>
                      <a:pt x="100" y="237"/>
                      <a:pt x="95" y="233"/>
                      <a:pt x="94" y="225"/>
                    </a:cubicBezTo>
                    <a:cubicBezTo>
                      <a:pt x="93" y="215"/>
                      <a:pt x="80" y="209"/>
                      <a:pt x="71" y="213"/>
                    </a:cubicBezTo>
                    <a:cubicBezTo>
                      <a:pt x="65" y="215"/>
                      <a:pt x="59" y="215"/>
                      <a:pt x="53" y="215"/>
                    </a:cubicBezTo>
                    <a:cubicBezTo>
                      <a:pt x="42" y="213"/>
                      <a:pt x="34" y="215"/>
                      <a:pt x="31" y="225"/>
                    </a:cubicBezTo>
                    <a:cubicBezTo>
                      <a:pt x="25" y="240"/>
                      <a:pt x="23" y="256"/>
                      <a:pt x="32" y="271"/>
                    </a:cubicBezTo>
                    <a:cubicBezTo>
                      <a:pt x="35" y="276"/>
                      <a:pt x="43" y="279"/>
                      <a:pt x="49" y="281"/>
                    </a:cubicBezTo>
                    <a:cubicBezTo>
                      <a:pt x="52" y="282"/>
                      <a:pt x="56" y="278"/>
                      <a:pt x="59" y="275"/>
                    </a:cubicBezTo>
                    <a:cubicBezTo>
                      <a:pt x="64" y="271"/>
                      <a:pt x="68" y="266"/>
                      <a:pt x="73" y="261"/>
                    </a:cubicBezTo>
                    <a:cubicBezTo>
                      <a:pt x="74" y="261"/>
                      <a:pt x="75" y="262"/>
                      <a:pt x="77" y="262"/>
                    </a:cubicBezTo>
                    <a:cubicBezTo>
                      <a:pt x="79" y="284"/>
                      <a:pt x="80" y="306"/>
                      <a:pt x="83" y="329"/>
                    </a:cubicBezTo>
                    <a:cubicBezTo>
                      <a:pt x="71" y="327"/>
                      <a:pt x="65" y="325"/>
                      <a:pt x="63" y="314"/>
                    </a:cubicBezTo>
                    <a:cubicBezTo>
                      <a:pt x="63" y="311"/>
                      <a:pt x="60" y="306"/>
                      <a:pt x="57" y="305"/>
                    </a:cubicBezTo>
                    <a:cubicBezTo>
                      <a:pt x="44" y="298"/>
                      <a:pt x="31" y="293"/>
                      <a:pt x="19" y="287"/>
                    </a:cubicBezTo>
                    <a:cubicBezTo>
                      <a:pt x="17" y="286"/>
                      <a:pt x="15" y="282"/>
                      <a:pt x="14" y="279"/>
                    </a:cubicBezTo>
                    <a:cubicBezTo>
                      <a:pt x="4" y="230"/>
                      <a:pt x="0" y="181"/>
                      <a:pt x="7" y="133"/>
                    </a:cubicBezTo>
                    <a:cubicBezTo>
                      <a:pt x="12" y="100"/>
                      <a:pt x="21" y="67"/>
                      <a:pt x="28" y="35"/>
                    </a:cubicBezTo>
                    <a:cubicBezTo>
                      <a:pt x="29" y="31"/>
                      <a:pt x="32" y="29"/>
                      <a:pt x="34" y="25"/>
                    </a:cubicBezTo>
                    <a:cubicBezTo>
                      <a:pt x="37" y="28"/>
                      <a:pt x="40" y="30"/>
                      <a:pt x="43" y="32"/>
                    </a:cubicBezTo>
                    <a:cubicBezTo>
                      <a:pt x="44" y="32"/>
                      <a:pt x="44" y="34"/>
                      <a:pt x="45" y="34"/>
                    </a:cubicBezTo>
                    <a:cubicBezTo>
                      <a:pt x="58" y="36"/>
                      <a:pt x="68" y="46"/>
                      <a:pt x="79" y="51"/>
                    </a:cubicBezTo>
                    <a:cubicBezTo>
                      <a:pt x="86" y="54"/>
                      <a:pt x="90" y="57"/>
                      <a:pt x="93" y="64"/>
                    </a:cubicBezTo>
                    <a:cubicBezTo>
                      <a:pt x="94" y="67"/>
                      <a:pt x="95" y="70"/>
                      <a:pt x="97" y="73"/>
                    </a:cubicBezTo>
                    <a:cubicBezTo>
                      <a:pt x="100" y="76"/>
                      <a:pt x="104" y="77"/>
                      <a:pt x="106" y="71"/>
                    </a:cubicBezTo>
                    <a:cubicBezTo>
                      <a:pt x="109" y="64"/>
                      <a:pt x="112" y="56"/>
                      <a:pt x="116" y="49"/>
                    </a:cubicBezTo>
                    <a:cubicBezTo>
                      <a:pt x="120" y="42"/>
                      <a:pt x="120" y="36"/>
                      <a:pt x="114" y="30"/>
                    </a:cubicBezTo>
                    <a:cubicBezTo>
                      <a:pt x="110" y="25"/>
                      <a:pt x="113" y="4"/>
                      <a:pt x="117" y="1"/>
                    </a:cubicBezTo>
                    <a:cubicBezTo>
                      <a:pt x="118" y="0"/>
                      <a:pt x="120" y="0"/>
                      <a:pt x="122" y="0"/>
                    </a:cubicBezTo>
                    <a:cubicBezTo>
                      <a:pt x="128" y="3"/>
                      <a:pt x="135" y="6"/>
                      <a:pt x="141" y="9"/>
                    </a:cubicBezTo>
                    <a:cubicBezTo>
                      <a:pt x="145" y="12"/>
                      <a:pt x="148" y="17"/>
                      <a:pt x="151" y="21"/>
                    </a:cubicBezTo>
                    <a:cubicBezTo>
                      <a:pt x="154" y="29"/>
                      <a:pt x="158" y="30"/>
                      <a:pt x="164" y="24"/>
                    </a:cubicBezTo>
                    <a:cubicBezTo>
                      <a:pt x="172" y="16"/>
                      <a:pt x="176" y="17"/>
                      <a:pt x="180" y="27"/>
                    </a:cubicBezTo>
                    <a:cubicBezTo>
                      <a:pt x="184" y="36"/>
                      <a:pt x="188" y="44"/>
                      <a:pt x="193" y="51"/>
                    </a:cubicBezTo>
                    <a:cubicBezTo>
                      <a:pt x="196" y="55"/>
                      <a:pt x="200" y="58"/>
                      <a:pt x="205" y="60"/>
                    </a:cubicBezTo>
                    <a:cubicBezTo>
                      <a:pt x="213" y="62"/>
                      <a:pt x="213" y="67"/>
                      <a:pt x="210" y="72"/>
                    </a:cubicBezTo>
                    <a:cubicBezTo>
                      <a:pt x="206" y="81"/>
                      <a:pt x="199" y="85"/>
                      <a:pt x="190" y="86"/>
                    </a:cubicBezTo>
                    <a:cubicBezTo>
                      <a:pt x="181" y="87"/>
                      <a:pt x="173" y="90"/>
                      <a:pt x="165" y="92"/>
                    </a:cubicBezTo>
                    <a:cubicBezTo>
                      <a:pt x="164" y="93"/>
                      <a:pt x="163" y="96"/>
                      <a:pt x="162" y="98"/>
                    </a:cubicBezTo>
                    <a:cubicBezTo>
                      <a:pt x="162" y="99"/>
                      <a:pt x="165" y="101"/>
                      <a:pt x="166" y="101"/>
                    </a:cubicBezTo>
                    <a:cubicBezTo>
                      <a:pt x="178" y="103"/>
                      <a:pt x="186" y="108"/>
                      <a:pt x="194" y="118"/>
                    </a:cubicBezTo>
                    <a:cubicBezTo>
                      <a:pt x="186" y="130"/>
                      <a:pt x="181" y="131"/>
                      <a:pt x="165" y="117"/>
                    </a:cubicBezTo>
                    <a:cubicBezTo>
                      <a:pt x="165" y="122"/>
                      <a:pt x="165" y="125"/>
                      <a:pt x="165" y="128"/>
                    </a:cubicBezTo>
                    <a:cubicBezTo>
                      <a:pt x="166" y="132"/>
                      <a:pt x="167" y="135"/>
                      <a:pt x="168" y="1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6" name="Freeform: Shape 3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335" y="1335"/>
                <a:ext cx="560" cy="395"/>
              </a:xfrm>
              <a:custGeom>
                <a:avLst/>
                <a:gdLst>
                  <a:gd name="T0" fmla="*/ 221 w 269"/>
                  <a:gd name="T1" fmla="*/ 20 h 190"/>
                  <a:gd name="T2" fmla="*/ 238 w 269"/>
                  <a:gd name="T3" fmla="*/ 14 h 190"/>
                  <a:gd name="T4" fmla="*/ 261 w 269"/>
                  <a:gd name="T5" fmla="*/ 9 h 190"/>
                  <a:gd name="T6" fmla="*/ 269 w 269"/>
                  <a:gd name="T7" fmla="*/ 13 h 190"/>
                  <a:gd name="T8" fmla="*/ 263 w 269"/>
                  <a:gd name="T9" fmla="*/ 19 h 190"/>
                  <a:gd name="T10" fmla="*/ 240 w 269"/>
                  <a:gd name="T11" fmla="*/ 33 h 190"/>
                  <a:gd name="T12" fmla="*/ 235 w 269"/>
                  <a:gd name="T13" fmla="*/ 49 h 190"/>
                  <a:gd name="T14" fmla="*/ 237 w 269"/>
                  <a:gd name="T15" fmla="*/ 80 h 190"/>
                  <a:gd name="T16" fmla="*/ 229 w 269"/>
                  <a:gd name="T17" fmla="*/ 86 h 190"/>
                  <a:gd name="T18" fmla="*/ 214 w 269"/>
                  <a:gd name="T19" fmla="*/ 88 h 190"/>
                  <a:gd name="T20" fmla="*/ 220 w 269"/>
                  <a:gd name="T21" fmla="*/ 102 h 190"/>
                  <a:gd name="T22" fmla="*/ 220 w 269"/>
                  <a:gd name="T23" fmla="*/ 104 h 190"/>
                  <a:gd name="T24" fmla="*/ 216 w 269"/>
                  <a:gd name="T25" fmla="*/ 119 h 190"/>
                  <a:gd name="T26" fmla="*/ 209 w 269"/>
                  <a:gd name="T27" fmla="*/ 130 h 190"/>
                  <a:gd name="T28" fmla="*/ 185 w 269"/>
                  <a:gd name="T29" fmla="*/ 135 h 190"/>
                  <a:gd name="T30" fmla="*/ 149 w 269"/>
                  <a:gd name="T31" fmla="*/ 153 h 190"/>
                  <a:gd name="T32" fmla="*/ 131 w 269"/>
                  <a:gd name="T33" fmla="*/ 180 h 190"/>
                  <a:gd name="T34" fmla="*/ 120 w 269"/>
                  <a:gd name="T35" fmla="*/ 189 h 190"/>
                  <a:gd name="T36" fmla="*/ 102 w 269"/>
                  <a:gd name="T37" fmla="*/ 174 h 190"/>
                  <a:gd name="T38" fmla="*/ 89 w 269"/>
                  <a:gd name="T39" fmla="*/ 141 h 190"/>
                  <a:gd name="T40" fmla="*/ 88 w 269"/>
                  <a:gd name="T41" fmla="*/ 138 h 190"/>
                  <a:gd name="T42" fmla="*/ 88 w 269"/>
                  <a:gd name="T43" fmla="*/ 117 h 190"/>
                  <a:gd name="T44" fmla="*/ 55 w 269"/>
                  <a:gd name="T45" fmla="*/ 71 h 190"/>
                  <a:gd name="T46" fmla="*/ 26 w 269"/>
                  <a:gd name="T47" fmla="*/ 64 h 190"/>
                  <a:gd name="T48" fmla="*/ 16 w 269"/>
                  <a:gd name="T49" fmla="*/ 55 h 190"/>
                  <a:gd name="T50" fmla="*/ 4 w 269"/>
                  <a:gd name="T51" fmla="*/ 45 h 190"/>
                  <a:gd name="T52" fmla="*/ 1 w 269"/>
                  <a:gd name="T53" fmla="*/ 44 h 190"/>
                  <a:gd name="T54" fmla="*/ 0 w 269"/>
                  <a:gd name="T55" fmla="*/ 42 h 190"/>
                  <a:gd name="T56" fmla="*/ 13 w 269"/>
                  <a:gd name="T57" fmla="*/ 41 h 190"/>
                  <a:gd name="T58" fmla="*/ 24 w 269"/>
                  <a:gd name="T59" fmla="*/ 40 h 190"/>
                  <a:gd name="T60" fmla="*/ 33 w 269"/>
                  <a:gd name="T61" fmla="*/ 29 h 190"/>
                  <a:gd name="T62" fmla="*/ 21 w 269"/>
                  <a:gd name="T63" fmla="*/ 22 h 190"/>
                  <a:gd name="T64" fmla="*/ 31 w 269"/>
                  <a:gd name="T65" fmla="*/ 20 h 190"/>
                  <a:gd name="T66" fmla="*/ 58 w 269"/>
                  <a:gd name="T67" fmla="*/ 12 h 190"/>
                  <a:gd name="T68" fmla="*/ 79 w 269"/>
                  <a:gd name="T69" fmla="*/ 12 h 190"/>
                  <a:gd name="T70" fmla="*/ 101 w 269"/>
                  <a:gd name="T71" fmla="*/ 12 h 190"/>
                  <a:gd name="T72" fmla="*/ 159 w 269"/>
                  <a:gd name="T73" fmla="*/ 5 h 190"/>
                  <a:gd name="T74" fmla="*/ 176 w 269"/>
                  <a:gd name="T75" fmla="*/ 2 h 190"/>
                  <a:gd name="T76" fmla="*/ 216 w 269"/>
                  <a:gd name="T77" fmla="*/ 2 h 190"/>
                  <a:gd name="T78" fmla="*/ 221 w 269"/>
                  <a:gd name="T79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9" h="190">
                    <a:moveTo>
                      <a:pt x="221" y="20"/>
                    </a:moveTo>
                    <a:cubicBezTo>
                      <a:pt x="226" y="18"/>
                      <a:pt x="232" y="15"/>
                      <a:pt x="238" y="14"/>
                    </a:cubicBezTo>
                    <a:cubicBezTo>
                      <a:pt x="246" y="11"/>
                      <a:pt x="254" y="10"/>
                      <a:pt x="261" y="9"/>
                    </a:cubicBezTo>
                    <a:cubicBezTo>
                      <a:pt x="264" y="9"/>
                      <a:pt x="266" y="12"/>
                      <a:pt x="269" y="13"/>
                    </a:cubicBezTo>
                    <a:cubicBezTo>
                      <a:pt x="267" y="15"/>
                      <a:pt x="265" y="18"/>
                      <a:pt x="263" y="19"/>
                    </a:cubicBezTo>
                    <a:cubicBezTo>
                      <a:pt x="255" y="24"/>
                      <a:pt x="247" y="28"/>
                      <a:pt x="240" y="33"/>
                    </a:cubicBezTo>
                    <a:cubicBezTo>
                      <a:pt x="234" y="36"/>
                      <a:pt x="233" y="41"/>
                      <a:pt x="235" y="49"/>
                    </a:cubicBezTo>
                    <a:cubicBezTo>
                      <a:pt x="238" y="59"/>
                      <a:pt x="237" y="70"/>
                      <a:pt x="237" y="80"/>
                    </a:cubicBezTo>
                    <a:cubicBezTo>
                      <a:pt x="237" y="82"/>
                      <a:pt x="232" y="85"/>
                      <a:pt x="229" y="86"/>
                    </a:cubicBezTo>
                    <a:cubicBezTo>
                      <a:pt x="224" y="87"/>
                      <a:pt x="219" y="87"/>
                      <a:pt x="214" y="88"/>
                    </a:cubicBezTo>
                    <a:cubicBezTo>
                      <a:pt x="216" y="93"/>
                      <a:pt x="218" y="97"/>
                      <a:pt x="220" y="102"/>
                    </a:cubicBezTo>
                    <a:cubicBezTo>
                      <a:pt x="220" y="103"/>
                      <a:pt x="220" y="103"/>
                      <a:pt x="220" y="104"/>
                    </a:cubicBezTo>
                    <a:cubicBezTo>
                      <a:pt x="215" y="108"/>
                      <a:pt x="205" y="110"/>
                      <a:pt x="216" y="119"/>
                    </a:cubicBezTo>
                    <a:cubicBezTo>
                      <a:pt x="220" y="122"/>
                      <a:pt x="215" y="129"/>
                      <a:pt x="209" y="130"/>
                    </a:cubicBezTo>
                    <a:cubicBezTo>
                      <a:pt x="201" y="132"/>
                      <a:pt x="193" y="132"/>
                      <a:pt x="185" y="135"/>
                    </a:cubicBezTo>
                    <a:cubicBezTo>
                      <a:pt x="173" y="140"/>
                      <a:pt x="160" y="145"/>
                      <a:pt x="149" y="153"/>
                    </a:cubicBezTo>
                    <a:cubicBezTo>
                      <a:pt x="141" y="159"/>
                      <a:pt x="137" y="171"/>
                      <a:pt x="131" y="180"/>
                    </a:cubicBezTo>
                    <a:cubicBezTo>
                      <a:pt x="128" y="184"/>
                      <a:pt x="121" y="190"/>
                      <a:pt x="120" y="189"/>
                    </a:cubicBezTo>
                    <a:cubicBezTo>
                      <a:pt x="113" y="186"/>
                      <a:pt x="105" y="181"/>
                      <a:pt x="102" y="174"/>
                    </a:cubicBezTo>
                    <a:cubicBezTo>
                      <a:pt x="96" y="164"/>
                      <a:pt x="93" y="152"/>
                      <a:pt x="89" y="141"/>
                    </a:cubicBezTo>
                    <a:cubicBezTo>
                      <a:pt x="89" y="140"/>
                      <a:pt x="88" y="138"/>
                      <a:pt x="88" y="138"/>
                    </a:cubicBezTo>
                    <a:cubicBezTo>
                      <a:pt x="94" y="131"/>
                      <a:pt x="88" y="124"/>
                      <a:pt x="88" y="117"/>
                    </a:cubicBezTo>
                    <a:cubicBezTo>
                      <a:pt x="87" y="94"/>
                      <a:pt x="72" y="81"/>
                      <a:pt x="55" y="71"/>
                    </a:cubicBezTo>
                    <a:cubicBezTo>
                      <a:pt x="47" y="66"/>
                      <a:pt x="36" y="66"/>
                      <a:pt x="26" y="64"/>
                    </a:cubicBezTo>
                    <a:cubicBezTo>
                      <a:pt x="21" y="63"/>
                      <a:pt x="14" y="65"/>
                      <a:pt x="16" y="55"/>
                    </a:cubicBezTo>
                    <a:cubicBezTo>
                      <a:pt x="17" y="52"/>
                      <a:pt x="9" y="48"/>
                      <a:pt x="4" y="45"/>
                    </a:cubicBezTo>
                    <a:cubicBezTo>
                      <a:pt x="3" y="45"/>
                      <a:pt x="2" y="45"/>
                      <a:pt x="1" y="44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4" y="41"/>
                      <a:pt x="8" y="41"/>
                      <a:pt x="13" y="41"/>
                    </a:cubicBezTo>
                    <a:cubicBezTo>
                      <a:pt x="16" y="40"/>
                      <a:pt x="21" y="42"/>
                      <a:pt x="24" y="40"/>
                    </a:cubicBezTo>
                    <a:cubicBezTo>
                      <a:pt x="27" y="38"/>
                      <a:pt x="30" y="33"/>
                      <a:pt x="33" y="29"/>
                    </a:cubicBezTo>
                    <a:cubicBezTo>
                      <a:pt x="29" y="27"/>
                      <a:pt x="26" y="25"/>
                      <a:pt x="21" y="22"/>
                    </a:cubicBezTo>
                    <a:cubicBezTo>
                      <a:pt x="25" y="21"/>
                      <a:pt x="28" y="20"/>
                      <a:pt x="31" y="20"/>
                    </a:cubicBezTo>
                    <a:cubicBezTo>
                      <a:pt x="41" y="20"/>
                      <a:pt x="50" y="19"/>
                      <a:pt x="58" y="12"/>
                    </a:cubicBezTo>
                    <a:cubicBezTo>
                      <a:pt x="62" y="8"/>
                      <a:pt x="73" y="9"/>
                      <a:pt x="79" y="12"/>
                    </a:cubicBezTo>
                    <a:cubicBezTo>
                      <a:pt x="87" y="14"/>
                      <a:pt x="92" y="16"/>
                      <a:pt x="101" y="12"/>
                    </a:cubicBezTo>
                    <a:cubicBezTo>
                      <a:pt x="119" y="6"/>
                      <a:pt x="139" y="2"/>
                      <a:pt x="159" y="5"/>
                    </a:cubicBezTo>
                    <a:cubicBezTo>
                      <a:pt x="165" y="6"/>
                      <a:pt x="171" y="2"/>
                      <a:pt x="176" y="2"/>
                    </a:cubicBezTo>
                    <a:cubicBezTo>
                      <a:pt x="190" y="1"/>
                      <a:pt x="203" y="0"/>
                      <a:pt x="216" y="2"/>
                    </a:cubicBezTo>
                    <a:cubicBezTo>
                      <a:pt x="218" y="2"/>
                      <a:pt x="219" y="12"/>
                      <a:pt x="22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7" name="Freeform: Shape 34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977" y="1584"/>
                <a:ext cx="302" cy="196"/>
              </a:xfrm>
              <a:custGeom>
                <a:avLst/>
                <a:gdLst>
                  <a:gd name="T0" fmla="*/ 0 w 145"/>
                  <a:gd name="T1" fmla="*/ 84 h 94"/>
                  <a:gd name="T2" fmla="*/ 24 w 145"/>
                  <a:gd name="T3" fmla="*/ 38 h 94"/>
                  <a:gd name="T4" fmla="*/ 44 w 145"/>
                  <a:gd name="T5" fmla="*/ 39 h 94"/>
                  <a:gd name="T6" fmla="*/ 37 w 145"/>
                  <a:gd name="T7" fmla="*/ 21 h 94"/>
                  <a:gd name="T8" fmla="*/ 52 w 145"/>
                  <a:gd name="T9" fmla="*/ 2 h 94"/>
                  <a:gd name="T10" fmla="*/ 55 w 145"/>
                  <a:gd name="T11" fmla="*/ 0 h 94"/>
                  <a:gd name="T12" fmla="*/ 85 w 145"/>
                  <a:gd name="T13" fmla="*/ 8 h 94"/>
                  <a:gd name="T14" fmla="*/ 106 w 145"/>
                  <a:gd name="T15" fmla="*/ 17 h 94"/>
                  <a:gd name="T16" fmla="*/ 118 w 145"/>
                  <a:gd name="T17" fmla="*/ 38 h 94"/>
                  <a:gd name="T18" fmla="*/ 123 w 145"/>
                  <a:gd name="T19" fmla="*/ 49 h 94"/>
                  <a:gd name="T20" fmla="*/ 145 w 145"/>
                  <a:gd name="T21" fmla="*/ 58 h 94"/>
                  <a:gd name="T22" fmla="*/ 132 w 145"/>
                  <a:gd name="T23" fmla="*/ 74 h 94"/>
                  <a:gd name="T24" fmla="*/ 120 w 145"/>
                  <a:gd name="T25" fmla="*/ 66 h 94"/>
                  <a:gd name="T26" fmla="*/ 118 w 145"/>
                  <a:gd name="T27" fmla="*/ 68 h 94"/>
                  <a:gd name="T28" fmla="*/ 124 w 145"/>
                  <a:gd name="T29" fmla="*/ 77 h 94"/>
                  <a:gd name="T30" fmla="*/ 122 w 145"/>
                  <a:gd name="T31" fmla="*/ 88 h 94"/>
                  <a:gd name="T32" fmla="*/ 110 w 145"/>
                  <a:gd name="T33" fmla="*/ 94 h 94"/>
                  <a:gd name="T34" fmla="*/ 79 w 145"/>
                  <a:gd name="T35" fmla="*/ 70 h 94"/>
                  <a:gd name="T36" fmla="*/ 92 w 145"/>
                  <a:gd name="T37" fmla="*/ 42 h 94"/>
                  <a:gd name="T38" fmla="*/ 86 w 145"/>
                  <a:gd name="T39" fmla="*/ 36 h 94"/>
                  <a:gd name="T40" fmla="*/ 66 w 145"/>
                  <a:gd name="T41" fmla="*/ 26 h 94"/>
                  <a:gd name="T42" fmla="*/ 52 w 145"/>
                  <a:gd name="T43" fmla="*/ 31 h 94"/>
                  <a:gd name="T44" fmla="*/ 58 w 145"/>
                  <a:gd name="T45" fmla="*/ 42 h 94"/>
                  <a:gd name="T46" fmla="*/ 40 w 145"/>
                  <a:gd name="T47" fmla="*/ 67 h 94"/>
                  <a:gd name="T48" fmla="*/ 55 w 145"/>
                  <a:gd name="T49" fmla="*/ 78 h 94"/>
                  <a:gd name="T50" fmla="*/ 28 w 145"/>
                  <a:gd name="T51" fmla="*/ 66 h 94"/>
                  <a:gd name="T52" fmla="*/ 2 w 145"/>
                  <a:gd name="T53" fmla="*/ 87 h 94"/>
                  <a:gd name="T54" fmla="*/ 0 w 145"/>
                  <a:gd name="T55" fmla="*/ 8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5" h="94">
                    <a:moveTo>
                      <a:pt x="0" y="84"/>
                    </a:moveTo>
                    <a:cubicBezTo>
                      <a:pt x="8" y="69"/>
                      <a:pt x="16" y="54"/>
                      <a:pt x="24" y="38"/>
                    </a:cubicBezTo>
                    <a:cubicBezTo>
                      <a:pt x="32" y="41"/>
                      <a:pt x="37" y="48"/>
                      <a:pt x="44" y="39"/>
                    </a:cubicBezTo>
                    <a:cubicBezTo>
                      <a:pt x="51" y="29"/>
                      <a:pt x="39" y="27"/>
                      <a:pt x="37" y="21"/>
                    </a:cubicBezTo>
                    <a:cubicBezTo>
                      <a:pt x="42" y="15"/>
                      <a:pt x="47" y="8"/>
                      <a:pt x="52" y="2"/>
                    </a:cubicBezTo>
                    <a:cubicBezTo>
                      <a:pt x="53" y="1"/>
                      <a:pt x="54" y="0"/>
                      <a:pt x="55" y="0"/>
                    </a:cubicBezTo>
                    <a:cubicBezTo>
                      <a:pt x="65" y="2"/>
                      <a:pt x="75" y="5"/>
                      <a:pt x="85" y="8"/>
                    </a:cubicBezTo>
                    <a:cubicBezTo>
                      <a:pt x="92" y="10"/>
                      <a:pt x="99" y="15"/>
                      <a:pt x="106" y="17"/>
                    </a:cubicBezTo>
                    <a:cubicBezTo>
                      <a:pt x="117" y="20"/>
                      <a:pt x="122" y="27"/>
                      <a:pt x="118" y="38"/>
                    </a:cubicBezTo>
                    <a:cubicBezTo>
                      <a:pt x="115" y="44"/>
                      <a:pt x="117" y="47"/>
                      <a:pt x="123" y="49"/>
                    </a:cubicBezTo>
                    <a:cubicBezTo>
                      <a:pt x="130" y="51"/>
                      <a:pt x="137" y="55"/>
                      <a:pt x="145" y="58"/>
                    </a:cubicBezTo>
                    <a:cubicBezTo>
                      <a:pt x="141" y="64"/>
                      <a:pt x="137" y="69"/>
                      <a:pt x="132" y="74"/>
                    </a:cubicBezTo>
                    <a:cubicBezTo>
                      <a:pt x="128" y="71"/>
                      <a:pt x="124" y="69"/>
                      <a:pt x="120" y="66"/>
                    </a:cubicBezTo>
                    <a:cubicBezTo>
                      <a:pt x="119" y="67"/>
                      <a:pt x="119" y="67"/>
                      <a:pt x="118" y="68"/>
                    </a:cubicBezTo>
                    <a:cubicBezTo>
                      <a:pt x="120" y="71"/>
                      <a:pt x="122" y="74"/>
                      <a:pt x="124" y="77"/>
                    </a:cubicBezTo>
                    <a:cubicBezTo>
                      <a:pt x="128" y="82"/>
                      <a:pt x="128" y="85"/>
                      <a:pt x="122" y="88"/>
                    </a:cubicBezTo>
                    <a:cubicBezTo>
                      <a:pt x="117" y="89"/>
                      <a:pt x="114" y="92"/>
                      <a:pt x="110" y="94"/>
                    </a:cubicBezTo>
                    <a:cubicBezTo>
                      <a:pt x="99" y="86"/>
                      <a:pt x="89" y="77"/>
                      <a:pt x="79" y="70"/>
                    </a:cubicBezTo>
                    <a:cubicBezTo>
                      <a:pt x="86" y="67"/>
                      <a:pt x="94" y="51"/>
                      <a:pt x="92" y="42"/>
                    </a:cubicBezTo>
                    <a:cubicBezTo>
                      <a:pt x="91" y="40"/>
                      <a:pt x="88" y="37"/>
                      <a:pt x="86" y="36"/>
                    </a:cubicBezTo>
                    <a:cubicBezTo>
                      <a:pt x="80" y="32"/>
                      <a:pt x="73" y="29"/>
                      <a:pt x="66" y="26"/>
                    </a:cubicBezTo>
                    <a:cubicBezTo>
                      <a:pt x="61" y="24"/>
                      <a:pt x="55" y="24"/>
                      <a:pt x="52" y="31"/>
                    </a:cubicBezTo>
                    <a:cubicBezTo>
                      <a:pt x="52" y="33"/>
                      <a:pt x="56" y="37"/>
                      <a:pt x="58" y="42"/>
                    </a:cubicBezTo>
                    <a:cubicBezTo>
                      <a:pt x="53" y="49"/>
                      <a:pt x="47" y="57"/>
                      <a:pt x="40" y="67"/>
                    </a:cubicBezTo>
                    <a:cubicBezTo>
                      <a:pt x="44" y="70"/>
                      <a:pt x="49" y="74"/>
                      <a:pt x="55" y="78"/>
                    </a:cubicBezTo>
                    <a:cubicBezTo>
                      <a:pt x="41" y="85"/>
                      <a:pt x="34" y="82"/>
                      <a:pt x="28" y="66"/>
                    </a:cubicBezTo>
                    <a:cubicBezTo>
                      <a:pt x="19" y="73"/>
                      <a:pt x="11" y="80"/>
                      <a:pt x="2" y="87"/>
                    </a:cubicBezTo>
                    <a:cubicBezTo>
                      <a:pt x="2" y="86"/>
                      <a:pt x="1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8" name="Freeform: Shape 3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891" y="1817"/>
                <a:ext cx="91" cy="100"/>
              </a:xfrm>
              <a:custGeom>
                <a:avLst/>
                <a:gdLst>
                  <a:gd name="T0" fmla="*/ 19 w 44"/>
                  <a:gd name="T1" fmla="*/ 0 h 48"/>
                  <a:gd name="T2" fmla="*/ 42 w 44"/>
                  <a:gd name="T3" fmla="*/ 31 h 48"/>
                  <a:gd name="T4" fmla="*/ 44 w 44"/>
                  <a:gd name="T5" fmla="*/ 48 h 48"/>
                  <a:gd name="T6" fmla="*/ 19 w 44"/>
                  <a:gd name="T7" fmla="*/ 48 h 48"/>
                  <a:gd name="T8" fmla="*/ 19 w 44"/>
                  <a:gd name="T9" fmla="*/ 42 h 48"/>
                  <a:gd name="T10" fmla="*/ 22 w 44"/>
                  <a:gd name="T11" fmla="*/ 33 h 48"/>
                  <a:gd name="T12" fmla="*/ 20 w 44"/>
                  <a:gd name="T13" fmla="*/ 25 h 48"/>
                  <a:gd name="T14" fmla="*/ 14 w 44"/>
                  <a:gd name="T15" fmla="*/ 31 h 48"/>
                  <a:gd name="T16" fmla="*/ 13 w 44"/>
                  <a:gd name="T17" fmla="*/ 37 h 48"/>
                  <a:gd name="T18" fmla="*/ 3 w 44"/>
                  <a:gd name="T19" fmla="*/ 43 h 48"/>
                  <a:gd name="T20" fmla="*/ 1 w 44"/>
                  <a:gd name="T21" fmla="*/ 33 h 48"/>
                  <a:gd name="T22" fmla="*/ 15 w 44"/>
                  <a:gd name="T23" fmla="*/ 16 h 48"/>
                  <a:gd name="T24" fmla="*/ 18 w 44"/>
                  <a:gd name="T25" fmla="*/ 9 h 48"/>
                  <a:gd name="T26" fmla="*/ 19 w 4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8">
                    <a:moveTo>
                      <a:pt x="19" y="0"/>
                    </a:moveTo>
                    <a:cubicBezTo>
                      <a:pt x="27" y="10"/>
                      <a:pt x="35" y="20"/>
                      <a:pt x="42" y="31"/>
                    </a:cubicBezTo>
                    <a:cubicBezTo>
                      <a:pt x="44" y="36"/>
                      <a:pt x="43" y="43"/>
                      <a:pt x="44" y="48"/>
                    </a:cubicBezTo>
                    <a:cubicBezTo>
                      <a:pt x="36" y="48"/>
                      <a:pt x="27" y="48"/>
                      <a:pt x="19" y="48"/>
                    </a:cubicBezTo>
                    <a:cubicBezTo>
                      <a:pt x="19" y="48"/>
                      <a:pt x="18" y="44"/>
                      <a:pt x="19" y="42"/>
                    </a:cubicBezTo>
                    <a:cubicBezTo>
                      <a:pt x="20" y="39"/>
                      <a:pt x="22" y="36"/>
                      <a:pt x="22" y="33"/>
                    </a:cubicBezTo>
                    <a:cubicBezTo>
                      <a:pt x="23" y="30"/>
                      <a:pt x="21" y="28"/>
                      <a:pt x="20" y="25"/>
                    </a:cubicBezTo>
                    <a:cubicBezTo>
                      <a:pt x="18" y="27"/>
                      <a:pt x="15" y="29"/>
                      <a:pt x="14" y="31"/>
                    </a:cubicBezTo>
                    <a:cubicBezTo>
                      <a:pt x="13" y="33"/>
                      <a:pt x="14" y="36"/>
                      <a:pt x="13" y="37"/>
                    </a:cubicBezTo>
                    <a:cubicBezTo>
                      <a:pt x="10" y="39"/>
                      <a:pt x="6" y="41"/>
                      <a:pt x="3" y="43"/>
                    </a:cubicBezTo>
                    <a:cubicBezTo>
                      <a:pt x="2" y="39"/>
                      <a:pt x="0" y="34"/>
                      <a:pt x="1" y="33"/>
                    </a:cubicBezTo>
                    <a:cubicBezTo>
                      <a:pt x="6" y="28"/>
                      <a:pt x="5" y="18"/>
                      <a:pt x="15" y="16"/>
                    </a:cubicBezTo>
                    <a:cubicBezTo>
                      <a:pt x="17" y="16"/>
                      <a:pt x="18" y="12"/>
                      <a:pt x="18" y="9"/>
                    </a:cubicBezTo>
                    <a:cubicBezTo>
                      <a:pt x="19" y="6"/>
                      <a:pt x="19" y="3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9" name="Freeform: Shape 36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4382" y="2713"/>
                <a:ext cx="79" cy="122"/>
              </a:xfrm>
              <a:custGeom>
                <a:avLst/>
                <a:gdLst>
                  <a:gd name="T0" fmla="*/ 33 w 38"/>
                  <a:gd name="T1" fmla="*/ 0 h 59"/>
                  <a:gd name="T2" fmla="*/ 32 w 38"/>
                  <a:gd name="T3" fmla="*/ 27 h 59"/>
                  <a:gd name="T4" fmla="*/ 24 w 38"/>
                  <a:gd name="T5" fmla="*/ 43 h 59"/>
                  <a:gd name="T6" fmla="*/ 9 w 38"/>
                  <a:gd name="T7" fmla="*/ 59 h 59"/>
                  <a:gd name="T8" fmla="*/ 33 w 3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33" y="0"/>
                    </a:moveTo>
                    <a:cubicBezTo>
                      <a:pt x="38" y="8"/>
                      <a:pt x="38" y="19"/>
                      <a:pt x="32" y="27"/>
                    </a:cubicBezTo>
                    <a:cubicBezTo>
                      <a:pt x="29" y="32"/>
                      <a:pt x="26" y="38"/>
                      <a:pt x="24" y="43"/>
                    </a:cubicBezTo>
                    <a:cubicBezTo>
                      <a:pt x="21" y="51"/>
                      <a:pt x="17" y="57"/>
                      <a:pt x="9" y="59"/>
                    </a:cubicBezTo>
                    <a:cubicBezTo>
                      <a:pt x="0" y="45"/>
                      <a:pt x="12" y="16"/>
                      <a:pt x="3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0" name="Freeform: Shape 3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768" y="1688"/>
                <a:ext cx="88" cy="38"/>
              </a:xfrm>
              <a:custGeom>
                <a:avLst/>
                <a:gdLst>
                  <a:gd name="T0" fmla="*/ 0 w 42"/>
                  <a:gd name="T1" fmla="*/ 2 h 18"/>
                  <a:gd name="T2" fmla="*/ 35 w 42"/>
                  <a:gd name="T3" fmla="*/ 0 h 18"/>
                  <a:gd name="T4" fmla="*/ 42 w 42"/>
                  <a:gd name="T5" fmla="*/ 4 h 18"/>
                  <a:gd name="T6" fmla="*/ 34 w 42"/>
                  <a:gd name="T7" fmla="*/ 13 h 18"/>
                  <a:gd name="T8" fmla="*/ 17 w 42"/>
                  <a:gd name="T9" fmla="*/ 16 h 18"/>
                  <a:gd name="T10" fmla="*/ 0 w 42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2"/>
                    </a:moveTo>
                    <a:cubicBezTo>
                      <a:pt x="11" y="1"/>
                      <a:pt x="23" y="0"/>
                      <a:pt x="35" y="0"/>
                    </a:cubicBezTo>
                    <a:cubicBezTo>
                      <a:pt x="37" y="0"/>
                      <a:pt x="39" y="3"/>
                      <a:pt x="42" y="4"/>
                    </a:cubicBezTo>
                    <a:cubicBezTo>
                      <a:pt x="39" y="7"/>
                      <a:pt x="37" y="12"/>
                      <a:pt x="34" y="13"/>
                    </a:cubicBezTo>
                    <a:cubicBezTo>
                      <a:pt x="29" y="15"/>
                      <a:pt x="23" y="15"/>
                      <a:pt x="17" y="16"/>
                    </a:cubicBezTo>
                    <a:cubicBezTo>
                      <a:pt x="10" y="18"/>
                      <a:pt x="2" y="1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1" name="Freeform: Shape 3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4101" y="1447"/>
                <a:ext cx="65" cy="58"/>
              </a:xfrm>
              <a:custGeom>
                <a:avLst/>
                <a:gdLst>
                  <a:gd name="T0" fmla="*/ 24 w 31"/>
                  <a:gd name="T1" fmla="*/ 28 h 28"/>
                  <a:gd name="T2" fmla="*/ 0 w 31"/>
                  <a:gd name="T3" fmla="*/ 7 h 28"/>
                  <a:gd name="T4" fmla="*/ 28 w 31"/>
                  <a:gd name="T5" fmla="*/ 4 h 28"/>
                  <a:gd name="T6" fmla="*/ 31 w 31"/>
                  <a:gd name="T7" fmla="*/ 15 h 28"/>
                  <a:gd name="T8" fmla="*/ 24 w 3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4" y="28"/>
                    </a:moveTo>
                    <a:cubicBezTo>
                      <a:pt x="15" y="20"/>
                      <a:pt x="8" y="14"/>
                      <a:pt x="0" y="7"/>
                    </a:cubicBezTo>
                    <a:cubicBezTo>
                      <a:pt x="5" y="3"/>
                      <a:pt x="23" y="0"/>
                      <a:pt x="28" y="4"/>
                    </a:cubicBezTo>
                    <a:cubicBezTo>
                      <a:pt x="30" y="6"/>
                      <a:pt x="31" y="11"/>
                      <a:pt x="31" y="15"/>
                    </a:cubicBezTo>
                    <a:cubicBezTo>
                      <a:pt x="30" y="19"/>
                      <a:pt x="27" y="24"/>
                      <a:pt x="2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2" name="Freeform: Shape 3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196" y="1401"/>
                <a:ext cx="89" cy="63"/>
              </a:xfrm>
              <a:custGeom>
                <a:avLst/>
                <a:gdLst>
                  <a:gd name="T0" fmla="*/ 42 w 43"/>
                  <a:gd name="T1" fmla="*/ 11 h 30"/>
                  <a:gd name="T2" fmla="*/ 2 w 43"/>
                  <a:gd name="T3" fmla="*/ 30 h 30"/>
                  <a:gd name="T4" fmla="*/ 0 w 43"/>
                  <a:gd name="T5" fmla="*/ 28 h 30"/>
                  <a:gd name="T6" fmla="*/ 33 w 43"/>
                  <a:gd name="T7" fmla="*/ 1 h 30"/>
                  <a:gd name="T8" fmla="*/ 43 w 43"/>
                  <a:gd name="T9" fmla="*/ 6 h 30"/>
                  <a:gd name="T10" fmla="*/ 42 w 43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0">
                    <a:moveTo>
                      <a:pt x="42" y="11"/>
                    </a:moveTo>
                    <a:cubicBezTo>
                      <a:pt x="28" y="17"/>
                      <a:pt x="15" y="24"/>
                      <a:pt x="2" y="30"/>
                    </a:cubicBezTo>
                    <a:cubicBezTo>
                      <a:pt x="1" y="29"/>
                      <a:pt x="1" y="28"/>
                      <a:pt x="0" y="28"/>
                    </a:cubicBezTo>
                    <a:cubicBezTo>
                      <a:pt x="11" y="19"/>
                      <a:pt x="22" y="9"/>
                      <a:pt x="33" y="1"/>
                    </a:cubicBezTo>
                    <a:cubicBezTo>
                      <a:pt x="35" y="0"/>
                      <a:pt x="40" y="5"/>
                      <a:pt x="43" y="6"/>
                    </a:cubicBezTo>
                    <a:cubicBezTo>
                      <a:pt x="43" y="8"/>
                      <a:pt x="42" y="9"/>
                      <a:pt x="4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Freeform: Shape 4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4492" y="1528"/>
                <a:ext cx="69" cy="85"/>
              </a:xfrm>
              <a:custGeom>
                <a:avLst/>
                <a:gdLst>
                  <a:gd name="T0" fmla="*/ 0 w 33"/>
                  <a:gd name="T1" fmla="*/ 34 h 41"/>
                  <a:gd name="T2" fmla="*/ 16 w 33"/>
                  <a:gd name="T3" fmla="*/ 9 h 41"/>
                  <a:gd name="T4" fmla="*/ 28 w 33"/>
                  <a:gd name="T5" fmla="*/ 0 h 41"/>
                  <a:gd name="T6" fmla="*/ 32 w 33"/>
                  <a:gd name="T7" fmla="*/ 5 h 41"/>
                  <a:gd name="T8" fmla="*/ 23 w 33"/>
                  <a:gd name="T9" fmla="*/ 16 h 41"/>
                  <a:gd name="T10" fmla="*/ 10 w 33"/>
                  <a:gd name="T11" fmla="*/ 33 h 41"/>
                  <a:gd name="T12" fmla="*/ 0 w 33"/>
                  <a:gd name="T13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0" y="34"/>
                    </a:moveTo>
                    <a:cubicBezTo>
                      <a:pt x="6" y="25"/>
                      <a:pt x="10" y="17"/>
                      <a:pt x="16" y="9"/>
                    </a:cubicBezTo>
                    <a:cubicBezTo>
                      <a:pt x="19" y="5"/>
                      <a:pt x="24" y="3"/>
                      <a:pt x="28" y="0"/>
                    </a:cubicBezTo>
                    <a:cubicBezTo>
                      <a:pt x="28" y="0"/>
                      <a:pt x="33" y="4"/>
                      <a:pt x="32" y="5"/>
                    </a:cubicBezTo>
                    <a:cubicBezTo>
                      <a:pt x="30" y="9"/>
                      <a:pt x="27" y="14"/>
                      <a:pt x="23" y="16"/>
                    </a:cubicBezTo>
                    <a:cubicBezTo>
                      <a:pt x="16" y="20"/>
                      <a:pt x="10" y="24"/>
                      <a:pt x="10" y="33"/>
                    </a:cubicBezTo>
                    <a:cubicBezTo>
                      <a:pt x="9" y="41"/>
                      <a:pt x="4" y="38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4" name="Freeform: Shape 4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104" y="2299"/>
                <a:ext cx="44" cy="36"/>
              </a:xfrm>
              <a:custGeom>
                <a:avLst/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Freeform: Shape 4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177" y="2349"/>
                <a:ext cx="29" cy="17"/>
              </a:xfrm>
              <a:custGeom>
                <a:avLst/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/>
                <a:endParaRPr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075580" y="1566511"/>
            <a:ext cx="6210656" cy="4175903"/>
            <a:chOff x="5334" y="2397"/>
            <a:chExt cx="7722" cy="5181"/>
          </a:xfrm>
        </p:grpSpPr>
        <p:sp>
          <p:nvSpPr>
            <p:cNvPr id="7" name="Text Placeholder 4"/>
            <p:cNvSpPr txBox="1"/>
            <p:nvPr>
              <p:custDataLst>
                <p:tags r:id="rId16"/>
              </p:custDataLst>
            </p:nvPr>
          </p:nvSpPr>
          <p:spPr>
            <a:xfrm>
              <a:off x="5334" y="2397"/>
              <a:ext cx="3553" cy="782"/>
            </a:xfrm>
            <a:prstGeom prst="rect">
              <a:avLst/>
            </a:prstGeom>
          </p:spPr>
          <p:txBody>
            <a:bodyPr lIns="65023" tIns="32511" rIns="65023" bIns="32511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b="1" dirty="0">
                  <a:solidFill>
                    <a:schemeClr val="accent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rPr>
                <a:t>目录</a:t>
              </a:r>
              <a:r>
                <a:rPr lang="en-US" altLang="zh-CN" b="1" dirty="0">
                  <a:solidFill>
                    <a:schemeClr val="accent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rPr>
                <a:t>/</a:t>
              </a:r>
              <a:r>
                <a:rPr lang="en-US" altLang="zh-CN" sz="1800" b="1" dirty="0">
                  <a:solidFill>
                    <a:schemeClr val="accent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rPr>
                <a:t>Contents</a:t>
              </a:r>
              <a:endParaRPr lang="en-GB" sz="1800" b="1" dirty="0">
                <a:solidFill>
                  <a:schemeClr val="accent3"/>
                </a:solidFill>
                <a:latin typeface="印品黑体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2" name="组合 8"/>
            <p:cNvGrpSpPr/>
            <p:nvPr/>
          </p:nvGrpSpPr>
          <p:grpSpPr>
            <a:xfrm>
              <a:off x="5913" y="3527"/>
              <a:ext cx="1408" cy="771"/>
              <a:chOff x="2215144" y="927951"/>
              <a:chExt cx="1244730" cy="897673"/>
            </a:xfrm>
          </p:grpSpPr>
          <p:sp>
            <p:nvSpPr>
              <p:cNvPr id="10" name="平行四边形 9"/>
              <p:cNvSpPr/>
              <p:nvPr>
                <p:custDataLst>
                  <p:tags r:id="rId17"/>
                </p:custDataLst>
              </p:nvPr>
            </p:nvSpPr>
            <p:spPr>
              <a:xfrm>
                <a:off x="2215144" y="982844"/>
                <a:ext cx="1120898" cy="842780"/>
              </a:xfrm>
              <a:prstGeom prst="parallelogram">
                <a:avLst>
                  <a:gd name="adj" fmla="val 4820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文本框 9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393075" y="927951"/>
                <a:ext cx="1066799" cy="753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11"/>
            <p:cNvGrpSpPr/>
            <p:nvPr/>
          </p:nvGrpSpPr>
          <p:grpSpPr>
            <a:xfrm>
              <a:off x="5913" y="4598"/>
              <a:ext cx="1408" cy="794"/>
              <a:chOff x="2215144" y="1952311"/>
              <a:chExt cx="1244730" cy="924318"/>
            </a:xfrm>
          </p:grpSpPr>
          <p:sp>
            <p:nvSpPr>
              <p:cNvPr id="13" name="平行四边形 12"/>
              <p:cNvSpPr/>
              <p:nvPr>
                <p:custDataLst>
                  <p:tags r:id="rId19"/>
                </p:custDataLst>
              </p:nvPr>
            </p:nvSpPr>
            <p:spPr>
              <a:xfrm>
                <a:off x="2215144" y="2033848"/>
                <a:ext cx="1120898" cy="842781"/>
              </a:xfrm>
              <a:prstGeom prst="parallelogram">
                <a:avLst>
                  <a:gd name="adj" fmla="val 482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文本框 1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393075" y="1952311"/>
                <a:ext cx="1066799" cy="753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14"/>
            <p:cNvGrpSpPr/>
            <p:nvPr/>
          </p:nvGrpSpPr>
          <p:grpSpPr>
            <a:xfrm>
              <a:off x="5913" y="5703"/>
              <a:ext cx="1408" cy="781"/>
              <a:chOff x="2215144" y="3018135"/>
              <a:chExt cx="1244730" cy="909498"/>
            </a:xfrm>
          </p:grpSpPr>
          <p:sp>
            <p:nvSpPr>
              <p:cNvPr id="16" name="平行四边形 15"/>
              <p:cNvSpPr/>
              <p:nvPr>
                <p:custDataLst>
                  <p:tags r:id="rId21"/>
                </p:custDataLst>
              </p:nvPr>
            </p:nvSpPr>
            <p:spPr>
              <a:xfrm>
                <a:off x="2215144" y="3084852"/>
                <a:ext cx="1120898" cy="842781"/>
              </a:xfrm>
              <a:prstGeom prst="parallelogram">
                <a:avLst>
                  <a:gd name="adj" fmla="val 4820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文本框 11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393075" y="3018135"/>
                <a:ext cx="1066799" cy="753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17"/>
            <p:cNvGrpSpPr/>
            <p:nvPr/>
          </p:nvGrpSpPr>
          <p:grpSpPr>
            <a:xfrm>
              <a:off x="5913" y="6777"/>
              <a:ext cx="1408" cy="800"/>
              <a:chOff x="2215144" y="4047038"/>
              <a:chExt cx="1244730" cy="931601"/>
            </a:xfrm>
          </p:grpSpPr>
          <p:sp>
            <p:nvSpPr>
              <p:cNvPr id="19" name="平行四边形 18"/>
              <p:cNvSpPr/>
              <p:nvPr>
                <p:custDataLst>
                  <p:tags r:id="rId23"/>
                </p:custDataLst>
              </p:nvPr>
            </p:nvSpPr>
            <p:spPr>
              <a:xfrm>
                <a:off x="2215144" y="4135858"/>
                <a:ext cx="1120898" cy="842781"/>
              </a:xfrm>
              <a:prstGeom prst="parallelogram">
                <a:avLst>
                  <a:gd name="adj" fmla="val 4820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393075" y="4047038"/>
                <a:ext cx="1066799" cy="753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20"/>
            <p:cNvGrpSpPr/>
            <p:nvPr/>
          </p:nvGrpSpPr>
          <p:grpSpPr>
            <a:xfrm>
              <a:off x="6983" y="3546"/>
              <a:ext cx="6073" cy="726"/>
              <a:chOff x="4315150" y="951775"/>
              <a:chExt cx="3857250" cy="541708"/>
            </a:xfrm>
          </p:grpSpPr>
          <p:sp>
            <p:nvSpPr>
              <p:cNvPr id="22" name="矩形 21"/>
              <p:cNvSpPr/>
              <p:nvPr>
                <p:custDataLst>
                  <p:tags r:id="rId25"/>
                </p:custDataLst>
              </p:nvPr>
            </p:nvSpPr>
            <p:spPr>
              <a:xfrm>
                <a:off x="4841196" y="951775"/>
                <a:ext cx="2827147" cy="472556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96423" tIns="48212" rIns="96423" bIns="48212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批发模版设计</a:t>
                </a:r>
                <a:endParaRPr lang="en-GB" altLang="zh-CN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平行四边形 22"/>
              <p:cNvSpPr/>
              <p:nvPr>
                <p:custDataLst>
                  <p:tags r:id="rId26"/>
                </p:custDataLst>
              </p:nvPr>
            </p:nvSpPr>
            <p:spPr>
              <a:xfrm>
                <a:off x="4315150" y="953426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423" tIns="48212" rIns="96423" bIns="48212"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23"/>
            <p:cNvGrpSpPr/>
            <p:nvPr/>
          </p:nvGrpSpPr>
          <p:grpSpPr>
            <a:xfrm>
              <a:off x="6983" y="4567"/>
              <a:ext cx="6073" cy="798"/>
              <a:chOff x="4315150" y="1591886"/>
              <a:chExt cx="3857250" cy="595750"/>
            </a:xfrm>
          </p:grpSpPr>
          <p:sp>
            <p:nvSpPr>
              <p:cNvPr id="25" name="矩形 24"/>
              <p:cNvSpPr/>
              <p:nvPr>
                <p:custDataLst>
                  <p:tags r:id="rId27"/>
                </p:custDataLst>
              </p:nvPr>
            </p:nvSpPr>
            <p:spPr>
              <a:xfrm>
                <a:off x="4841196" y="1591886"/>
                <a:ext cx="2827147" cy="472557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96423" tIns="48212" rIns="96423" bIns="48212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网店订单配送改数量退差价</a:t>
                </a:r>
                <a:endParaRPr lang="en-GB" altLang="zh-CN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平行四边形 25"/>
              <p:cNvSpPr/>
              <p:nvPr>
                <p:custDataLst>
                  <p:tags r:id="rId28"/>
                </p:custDataLst>
              </p:nvPr>
            </p:nvSpPr>
            <p:spPr>
              <a:xfrm>
                <a:off x="4315150" y="1647579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423" tIns="48212" rIns="96423" bIns="48212"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26"/>
            <p:cNvGrpSpPr/>
            <p:nvPr/>
          </p:nvGrpSpPr>
          <p:grpSpPr>
            <a:xfrm>
              <a:off x="6983" y="5701"/>
              <a:ext cx="6073" cy="758"/>
              <a:chOff x="4315150" y="2316601"/>
              <a:chExt cx="3857250" cy="565187"/>
            </a:xfrm>
          </p:grpSpPr>
          <p:sp>
            <p:nvSpPr>
              <p:cNvPr id="28" name="矩形 27"/>
              <p:cNvSpPr/>
              <p:nvPr>
                <p:custDataLst>
                  <p:tags r:id="rId29"/>
                </p:custDataLst>
              </p:nvPr>
            </p:nvSpPr>
            <p:spPr>
              <a:xfrm>
                <a:off x="4841197" y="2316601"/>
                <a:ext cx="2827146" cy="472556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96423" tIns="48212" rIns="96423" bIns="48212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点击添加相关标题文字</a:t>
                </a:r>
                <a:endParaRPr lang="en-GB" altLang="zh-CN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平行四边形 28"/>
              <p:cNvSpPr/>
              <p:nvPr>
                <p:custDataLst>
                  <p:tags r:id="rId30"/>
                </p:custDataLst>
              </p:nvPr>
            </p:nvSpPr>
            <p:spPr>
              <a:xfrm>
                <a:off x="4315150" y="2341731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423" tIns="48212" rIns="96423" bIns="48212"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29"/>
            <p:cNvGrpSpPr/>
            <p:nvPr/>
          </p:nvGrpSpPr>
          <p:grpSpPr>
            <a:xfrm>
              <a:off x="6983" y="6721"/>
              <a:ext cx="6073" cy="830"/>
              <a:chOff x="4315150" y="2956711"/>
              <a:chExt cx="3857250" cy="619230"/>
            </a:xfrm>
          </p:grpSpPr>
          <p:sp>
            <p:nvSpPr>
              <p:cNvPr id="31" name="矩形 30"/>
              <p:cNvSpPr/>
              <p:nvPr>
                <p:custDataLst>
                  <p:tags r:id="rId31"/>
                </p:custDataLst>
              </p:nvPr>
            </p:nvSpPr>
            <p:spPr>
              <a:xfrm>
                <a:off x="4841196" y="2956711"/>
                <a:ext cx="2827147" cy="472556"/>
              </a:xfrm>
              <a:prstGeom prst="rect">
                <a:avLst/>
              </a:prstGeom>
              <a:ln w="15875">
                <a:noFill/>
              </a:ln>
            </p:spPr>
            <p:txBody>
              <a:bodyPr wrap="square" lIns="96423" tIns="48212" rIns="96423" bIns="48212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+mn-lt"/>
                  </a:rPr>
                  <a:t>点击添加相关标题文字</a:t>
                </a:r>
                <a:endParaRPr lang="en-GB" altLang="zh-CN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平行四边形 31"/>
              <p:cNvSpPr/>
              <p:nvPr>
                <p:custDataLst>
                  <p:tags r:id="rId32"/>
                </p:custDataLst>
              </p:nvPr>
            </p:nvSpPr>
            <p:spPr>
              <a:xfrm>
                <a:off x="4315150" y="3035884"/>
                <a:ext cx="3857250" cy="540057"/>
              </a:xfrm>
              <a:prstGeom prst="parallelogram">
                <a:avLst>
                  <a:gd name="adj" fmla="val 48207"/>
                </a:avLst>
              </a:prstGeom>
              <a:noFill/>
              <a:ln w="158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6423" tIns="48212" rIns="96423" bIns="48212"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5" name="图片 14" descr="爱宝logo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0" y="-20955"/>
            <a:ext cx="2405380" cy="1196975"/>
          </a:xfrm>
          <a:prstGeom prst="rect">
            <a:avLst/>
          </a:prstGeom>
        </p:spPr>
      </p:pic>
    </p:spTree>
    <p:custDataLst>
      <p:tags r:id="rId3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2445" y="1162050"/>
            <a:ext cx="2555875" cy="4811395"/>
          </a:xfrm>
          <a:prstGeom prst="rect">
            <a:avLst/>
          </a:prstGeom>
        </p:spPr>
      </p:pic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爱宝联盟小程序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47085" y="1165225"/>
            <a:ext cx="2553970" cy="480822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180575" y="1766481"/>
            <a:ext cx="5642457" cy="3836035"/>
            <a:chOff x="6180575" y="1728381"/>
            <a:chExt cx="5642457" cy="3836035"/>
          </a:xfrm>
        </p:grpSpPr>
        <p:sp>
          <p:nvSpPr>
            <p:cNvPr id="16" name="矩形: 圆角 15"/>
            <p:cNvSpPr/>
            <p:nvPr/>
          </p:nvSpPr>
          <p:spPr>
            <a:xfrm>
              <a:off x="6180575" y="1728381"/>
              <a:ext cx="5642457" cy="3602074"/>
            </a:xfrm>
            <a:prstGeom prst="roundRect">
              <a:avLst>
                <a:gd name="adj" fmla="val 6228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schemeClr val="bg1">
                  <a:lumMod val="50000"/>
                  <a:alpha val="15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468230" y="1802041"/>
              <a:ext cx="4889500" cy="1660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爱宝联盟小程序提供加盟自行修改账号</a:t>
              </a:r>
              <a:endParaRPr kumimoji="0" 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包括修改系统版本、续期过期账号、升级账号、购买增值服务等，加盟商均可以自行进行修改缴费等操作。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68230" y="3534321"/>
              <a:ext cx="4889500" cy="203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其他功能</a:t>
              </a:r>
              <a:endParaRPr kumimoji="0" 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除了店铺账号管理，爱宝联盟小程序里面还可以注册带服务商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ID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的店铺账号，以及管理订单、支付、员工，新增功能需求等。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常见问题还可以在帮助中心搜索回答跟教程。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6" name="图片 25" descr="D:\姜姜南瓜\aibao\爱宝logo.png爱宝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08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0378" y="3123733"/>
            <a:ext cx="446786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其他快捷小功能</a:t>
            </a:r>
            <a:endParaRPr kumimoji="0" lang="zh-CN" altLang="en-US" sz="4800" b="0" i="0" u="none" strike="noStrike" kern="0" cap="none" spc="0" normalizeH="0" baseline="0" noProof="1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 descr="7b0a20202020227461726765744d6f64756c65223a202270726f636573734f6e6c696e65466f6e7473220a7d0a"/>
          <p:cNvSpPr/>
          <p:nvPr/>
        </p:nvSpPr>
        <p:spPr>
          <a:xfrm>
            <a:off x="3097362" y="4179969"/>
            <a:ext cx="5973890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云收银还有很多其他的快捷小功能，便于用户使用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9" name="图片 8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其他快捷小功能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33375" y="1581148"/>
            <a:ext cx="5495925" cy="1800227"/>
            <a:chOff x="433388" y="1581148"/>
            <a:chExt cx="5495925" cy="1800227"/>
          </a:xfrm>
        </p:grpSpPr>
        <p:sp>
          <p:nvSpPr>
            <p:cNvPr id="34" name="矩形: 圆角 33"/>
            <p:cNvSpPr/>
            <p:nvPr/>
          </p:nvSpPr>
          <p:spPr>
            <a:xfrm>
              <a:off x="1769635" y="1581149"/>
              <a:ext cx="4159678" cy="1800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3388" y="1581148"/>
              <a:ext cx="1685925" cy="1800225"/>
              <a:chOff x="523876" y="1628773"/>
              <a:chExt cx="1685925" cy="1800225"/>
            </a:xfrm>
          </p:grpSpPr>
          <p:sp>
            <p:nvSpPr>
              <p:cNvPr id="37" name="矩形: 圆顶角 36"/>
              <p:cNvSpPr/>
              <p:nvPr/>
            </p:nvSpPr>
            <p:spPr>
              <a:xfrm rot="16200000">
                <a:off x="466726" y="1685923"/>
                <a:ext cx="1800225" cy="168592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A9AA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873556" y="2035602"/>
                <a:ext cx="986566" cy="9865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壹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2284089" y="1671936"/>
              <a:ext cx="3454721" cy="1660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云收银快捷键</a:t>
              </a:r>
              <a:endParaRPr kumimoji="0" 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云收银有大量快捷键，并支持修改，在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其他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快捷键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里可以看到前台的所有默认快捷键。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3375" y="3609973"/>
            <a:ext cx="5495925" cy="1800227"/>
            <a:chOff x="433388" y="1581148"/>
            <a:chExt cx="5495925" cy="1800227"/>
          </a:xfrm>
        </p:grpSpPr>
        <p:sp>
          <p:nvSpPr>
            <p:cNvPr id="40" name="矩形: 圆角 39"/>
            <p:cNvSpPr/>
            <p:nvPr/>
          </p:nvSpPr>
          <p:spPr>
            <a:xfrm>
              <a:off x="1769635" y="1581149"/>
              <a:ext cx="4159678" cy="1800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3388" y="1581148"/>
              <a:ext cx="1685925" cy="1800225"/>
              <a:chOff x="523876" y="1628773"/>
              <a:chExt cx="1685925" cy="1800225"/>
            </a:xfrm>
          </p:grpSpPr>
          <p:sp>
            <p:nvSpPr>
              <p:cNvPr id="43" name="矩形: 圆顶角 42"/>
              <p:cNvSpPr/>
              <p:nvPr/>
            </p:nvSpPr>
            <p:spPr>
              <a:xfrm rot="16200000">
                <a:off x="466726" y="1685923"/>
                <a:ext cx="1800225" cy="168592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E8A7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873556" y="2035602"/>
                <a:ext cx="986566" cy="9865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贰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2284089" y="1671936"/>
              <a:ext cx="3454721" cy="1660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实时搜索匹配</a:t>
              </a:r>
              <a:endParaRPr kumimoji="0" 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云收银的实时搜索功能可以大大减少搜索商品的时间，并支持多种模式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62700" y="1581148"/>
            <a:ext cx="5495925" cy="1800227"/>
            <a:chOff x="433388" y="1581148"/>
            <a:chExt cx="5495925" cy="1800227"/>
          </a:xfrm>
        </p:grpSpPr>
        <p:sp>
          <p:nvSpPr>
            <p:cNvPr id="46" name="矩形: 圆角 45"/>
            <p:cNvSpPr/>
            <p:nvPr/>
          </p:nvSpPr>
          <p:spPr>
            <a:xfrm>
              <a:off x="1769635" y="1581149"/>
              <a:ext cx="4159678" cy="1800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3388" y="1581148"/>
              <a:ext cx="1685925" cy="1800225"/>
              <a:chOff x="523876" y="1628773"/>
              <a:chExt cx="1685925" cy="1800225"/>
            </a:xfrm>
          </p:grpSpPr>
          <p:sp>
            <p:nvSpPr>
              <p:cNvPr id="49" name="矩形: 圆顶角 48"/>
              <p:cNvSpPr/>
              <p:nvPr/>
            </p:nvSpPr>
            <p:spPr>
              <a:xfrm rot="16200000">
                <a:off x="466726" y="1685923"/>
                <a:ext cx="1800225" cy="168592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E8A7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73556" y="2035602"/>
                <a:ext cx="986566" cy="9865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叁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284089" y="1671936"/>
              <a:ext cx="3454721" cy="1660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新增商品打印商品标签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新增商品时，勾选打印初始库存设置可以根据初始库存的数目，打印相应数量的商品标签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62700" y="3609973"/>
            <a:ext cx="5495925" cy="1800227"/>
            <a:chOff x="433388" y="1581148"/>
            <a:chExt cx="5495925" cy="1800227"/>
          </a:xfrm>
        </p:grpSpPr>
        <p:sp>
          <p:nvSpPr>
            <p:cNvPr id="52" name="矩形: 圆角 51"/>
            <p:cNvSpPr/>
            <p:nvPr/>
          </p:nvSpPr>
          <p:spPr>
            <a:xfrm>
              <a:off x="1769635" y="1581149"/>
              <a:ext cx="4159678" cy="18002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33388" y="1581148"/>
              <a:ext cx="1685925" cy="1800225"/>
              <a:chOff x="523876" y="1628773"/>
              <a:chExt cx="1685925" cy="1800225"/>
            </a:xfrm>
          </p:grpSpPr>
          <p:sp>
            <p:nvSpPr>
              <p:cNvPr id="55" name="矩形: 圆顶角 54"/>
              <p:cNvSpPr/>
              <p:nvPr/>
            </p:nvSpPr>
            <p:spPr>
              <a:xfrm rot="16200000">
                <a:off x="466726" y="1685923"/>
                <a:ext cx="1800225" cy="168592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A9AA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73556" y="2035602"/>
                <a:ext cx="986566" cy="9865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肆</a:t>
                </a:r>
                <a:endPara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2284089" y="1671936"/>
              <a:ext cx="3454721" cy="1660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会员新增反写名称、手机号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系统设置的会员设置中，勾选反写设置，可一键反写姓名、手机号，省时省力。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D:\姜姜南瓜\aibao\爱宝logo.png爱宝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标&#10;&#10;中度可信度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: Shape 2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/>
          <p:cNvSpPr/>
          <p:nvPr/>
        </p:nvSpPr>
        <p:spPr>
          <a:xfrm>
            <a:off x="9001968" y="3678618"/>
            <a:ext cx="3654056" cy="3927567"/>
          </a:xfrm>
          <a:custGeom>
            <a:avLst/>
            <a:gdLst>
              <a:gd name="connsiteX0" fmla="*/ 720496 w 720496"/>
              <a:gd name="connsiteY0" fmla="*/ 0 h 774426"/>
              <a:gd name="connsiteX1" fmla="*/ 720496 w 720496"/>
              <a:gd name="connsiteY1" fmla="*/ 774426 h 774426"/>
              <a:gd name="connsiteX2" fmla="*/ 1095 w 720496"/>
              <a:gd name="connsiteY2" fmla="*/ 774426 h 774426"/>
              <a:gd name="connsiteX3" fmla="*/ 2 w 720496"/>
              <a:gd name="connsiteY3" fmla="*/ 766534 h 774426"/>
              <a:gd name="connsiteX4" fmla="*/ 36630 w 720496"/>
              <a:gd name="connsiteY4" fmla="*/ 666469 h 774426"/>
              <a:gd name="connsiteX5" fmla="*/ 359988 w 720496"/>
              <a:gd name="connsiteY5" fmla="*/ 537877 h 774426"/>
              <a:gd name="connsiteX6" fmla="*/ 586799 w 720496"/>
              <a:gd name="connsiteY6" fmla="*/ 62436 h 774426"/>
              <a:gd name="connsiteX7" fmla="*/ 699797 w 720496"/>
              <a:gd name="connsiteY7" fmla="*/ 1402 h 77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96" h="774426">
                <a:moveTo>
                  <a:pt x="720496" y="0"/>
                </a:moveTo>
                <a:lnTo>
                  <a:pt x="720496" y="774426"/>
                </a:lnTo>
                <a:lnTo>
                  <a:pt x="1095" y="774426"/>
                </a:lnTo>
                <a:lnTo>
                  <a:pt x="2" y="766534"/>
                </a:lnTo>
                <a:cubicBezTo>
                  <a:pt x="-122" y="732835"/>
                  <a:pt x="9938" y="699389"/>
                  <a:pt x="36630" y="666469"/>
                </a:cubicBezTo>
                <a:cubicBezTo>
                  <a:pt x="111242" y="574709"/>
                  <a:pt x="262465" y="603724"/>
                  <a:pt x="359988" y="537877"/>
                </a:cubicBezTo>
                <a:cubicBezTo>
                  <a:pt x="509339" y="438815"/>
                  <a:pt x="461054" y="189724"/>
                  <a:pt x="586799" y="62436"/>
                </a:cubicBezTo>
                <a:cubicBezTo>
                  <a:pt x="617165" y="31251"/>
                  <a:pt x="657251" y="10390"/>
                  <a:pt x="699797" y="1402"/>
                </a:cubicBez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_3"/>
          <p:cNvSpPr/>
          <p:nvPr/>
        </p:nvSpPr>
        <p:spPr>
          <a:xfrm>
            <a:off x="2618128" y="1806412"/>
            <a:ext cx="6955750" cy="14465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prstClr val="white"/>
                  </a:glow>
                </a:effectLst>
                <a:uLnTx/>
                <a:uFillTx/>
                <a:cs typeface="+mn-ea"/>
                <a:sym typeface="+mn-lt"/>
              </a:rPr>
              <a:t>感谢大家观看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prstClr val="white"/>
                </a:glo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36"/>
          <p:cNvSpPr txBox="1"/>
          <p:nvPr/>
        </p:nvSpPr>
        <p:spPr>
          <a:xfrm>
            <a:off x="2386013" y="3409668"/>
            <a:ext cx="7419974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爱宝云收银本次直播培训到此结束，敬请期待下一次见面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285516" y="4876315"/>
            <a:ext cx="3739515" cy="468000"/>
            <a:chOff x="4303832" y="4578533"/>
            <a:chExt cx="3739515" cy="432000"/>
          </a:xfrm>
        </p:grpSpPr>
        <p:sp>
          <p:nvSpPr>
            <p:cNvPr id="34" name="矩形: 圆角 33"/>
            <p:cNvSpPr/>
            <p:nvPr/>
          </p:nvSpPr>
          <p:spPr>
            <a:xfrm>
              <a:off x="4303832" y="4578533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7E8A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广州贺氏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6196767" y="4578533"/>
              <a:ext cx="1846580" cy="431995"/>
            </a:xfrm>
            <a:prstGeom prst="roundRect">
              <a:avLst>
                <a:gd name="adj" fmla="val 50000"/>
              </a:avLst>
            </a:prstGeom>
            <a:solidFill>
              <a:srgbClr val="DA9A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2023</a:t>
              </a: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日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1905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613752" y="591877"/>
            <a:ext cx="3963260" cy="1107996"/>
            <a:chOff x="2236477" y="2367171"/>
            <a:chExt cx="3963260" cy="1107996"/>
          </a:xfrm>
        </p:grpSpPr>
        <p:sp>
          <p:nvSpPr>
            <p:cNvPr id="31" name="矩形 30"/>
            <p:cNvSpPr/>
            <p:nvPr/>
          </p:nvSpPr>
          <p:spPr>
            <a:xfrm>
              <a:off x="2236477" y="2367171"/>
              <a:ext cx="235513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6600" b="1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 录 </a:t>
              </a:r>
              <a:endParaRPr lang="en-US" altLang="zh-CN" sz="6600" b="1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rot="16200000">
              <a:off x="4950269" y="2214434"/>
              <a:ext cx="677108" cy="18218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2800" kern="0" noProof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60298" y="1795267"/>
            <a:ext cx="4572000" cy="646331"/>
            <a:chOff x="6096000" y="1829177"/>
            <a:chExt cx="4572000" cy="646331"/>
          </a:xfrm>
        </p:grpSpPr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189470" y="1851779"/>
              <a:ext cx="347853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云后台商品拖动排序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096000" y="1829177"/>
              <a:ext cx="1010653" cy="646331"/>
              <a:chOff x="6096000" y="1874640"/>
              <a:chExt cx="1010653" cy="646331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7E8A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184231" y="1874640"/>
                <a:ext cx="8341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560298" y="2821322"/>
            <a:ext cx="3592217" cy="645160"/>
            <a:chOff x="6096000" y="1829177"/>
            <a:chExt cx="3592217" cy="645160"/>
          </a:xfrm>
        </p:grpSpPr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7189248" y="1851144"/>
              <a:ext cx="249896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副屏主扫支付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096000" y="1829177"/>
              <a:ext cx="1010653" cy="645160"/>
              <a:chOff x="6096000" y="1874640"/>
              <a:chExt cx="1010653" cy="645160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DA9A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6184231" y="1874640"/>
                <a:ext cx="8341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214246" y="1707034"/>
            <a:ext cx="4001770" cy="953135"/>
            <a:chOff x="6096000" y="1736844"/>
            <a:chExt cx="4001770" cy="953135"/>
          </a:xfrm>
        </p:grpSpPr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7188835" y="1736844"/>
              <a:ext cx="2908935" cy="95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会员支付速结</a:t>
              </a: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&amp;</a:t>
              </a: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快速支付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096000" y="1829177"/>
              <a:ext cx="1010653" cy="645160"/>
              <a:chOff x="6096000" y="1874640"/>
              <a:chExt cx="1010653" cy="645160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7E8A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6184231" y="1874640"/>
                <a:ext cx="8341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214246" y="2825421"/>
            <a:ext cx="4156075" cy="645160"/>
            <a:chOff x="6096000" y="1829177"/>
            <a:chExt cx="4156075" cy="645160"/>
          </a:xfrm>
        </p:grpSpPr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7189470" y="1847592"/>
              <a:ext cx="30626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禁止原路退款权限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096000" y="1829177"/>
              <a:ext cx="1010653" cy="645160"/>
              <a:chOff x="6096000" y="1874640"/>
              <a:chExt cx="1010653" cy="645160"/>
            </a:xfrm>
          </p:grpSpPr>
          <p:sp>
            <p:nvSpPr>
              <p:cNvPr id="51" name="矩形: 圆角 50"/>
              <p:cNvSpPr/>
              <p:nvPr/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DA9A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6184231" y="1874640"/>
                <a:ext cx="8341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701530" y="0"/>
            <a:ext cx="2508250" cy="12477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23738" y="3852032"/>
            <a:ext cx="4572000" cy="645160"/>
            <a:chOff x="6096000" y="1829177"/>
            <a:chExt cx="4572000" cy="645160"/>
          </a:xfrm>
        </p:grpSpPr>
        <p:sp>
          <p:nvSpPr>
            <p:cNvPr id="9" name="Rectangle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189470" y="1851779"/>
              <a:ext cx="347853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爱宝云秘书安卓版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096000" y="1829177"/>
              <a:ext cx="1010653" cy="645160"/>
              <a:chOff x="6096000" y="1874640"/>
              <a:chExt cx="1010653" cy="645160"/>
            </a:xfrm>
          </p:grpSpPr>
          <p:sp>
            <p:nvSpPr>
              <p:cNvPr id="11" name="矩形: 圆角 35"/>
              <p:cNvSpPr/>
              <p:nvPr>
                <p:custDataLst>
                  <p:tags r:id="rId5"/>
                </p:custDataLst>
              </p:nvPr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7E8A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184231" y="1874640"/>
                <a:ext cx="8341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560298" y="3848222"/>
            <a:ext cx="4572000" cy="645160"/>
            <a:chOff x="6096000" y="1829177"/>
            <a:chExt cx="4572000" cy="645160"/>
          </a:xfrm>
        </p:grpSpPr>
        <p:sp>
          <p:nvSpPr>
            <p:cNvPr id="3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189470" y="1851779"/>
              <a:ext cx="347853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新品默认值设置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096000" y="1829177"/>
              <a:ext cx="1010653" cy="645160"/>
              <a:chOff x="6096000" y="1874640"/>
              <a:chExt cx="1010653" cy="645160"/>
            </a:xfrm>
          </p:grpSpPr>
          <p:sp>
            <p:nvSpPr>
              <p:cNvPr id="5" name="矩形: 圆角 35"/>
              <p:cNvSpPr/>
              <p:nvPr>
                <p:custDataLst>
                  <p:tags r:id="rId8"/>
                </p:custDataLst>
              </p:nvPr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7E8A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184231" y="1874640"/>
                <a:ext cx="8341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560298" y="4874912"/>
            <a:ext cx="3592217" cy="645160"/>
            <a:chOff x="6096000" y="1829177"/>
            <a:chExt cx="3592217" cy="645160"/>
          </a:xfrm>
        </p:grpSpPr>
        <p:sp>
          <p:nvSpPr>
            <p:cNvPr id="24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189248" y="1851144"/>
              <a:ext cx="249896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爱宝联盟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096000" y="1829177"/>
              <a:ext cx="1010653" cy="645160"/>
              <a:chOff x="6096000" y="1874640"/>
              <a:chExt cx="1010653" cy="645160"/>
            </a:xfrm>
          </p:grpSpPr>
          <p:sp>
            <p:nvSpPr>
              <p:cNvPr id="26" name="矩形: 圆角 40"/>
              <p:cNvSpPr/>
              <p:nvPr>
                <p:custDataLst>
                  <p:tags r:id="rId11"/>
                </p:custDataLst>
              </p:nvPr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DA9A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184231" y="1874640"/>
                <a:ext cx="8341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07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214246" y="4879011"/>
            <a:ext cx="4156075" cy="645160"/>
            <a:chOff x="6096000" y="1829177"/>
            <a:chExt cx="4156075" cy="645160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189470" y="1847592"/>
              <a:ext cx="306260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sz="2800" b="1" kern="0" dirty="0">
                  <a:ln w="0"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其他快捷小功能</a:t>
              </a:r>
              <a:endParaRPr kumimoji="0" lang="zh-CN" altLang="en-US" sz="1350" b="0" i="0" u="none" strike="noStrike" kern="0" cap="none" spc="0" normalizeH="0" baseline="0" noProof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096000" y="1829177"/>
              <a:ext cx="1010653" cy="645160"/>
              <a:chOff x="6096000" y="1874640"/>
              <a:chExt cx="1010653" cy="645160"/>
            </a:xfrm>
          </p:grpSpPr>
          <p:sp>
            <p:nvSpPr>
              <p:cNvPr id="55" name="矩形: 圆角 5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096000" y="1893005"/>
                <a:ext cx="1010653" cy="609601"/>
              </a:xfrm>
              <a:prstGeom prst="roundRect">
                <a:avLst>
                  <a:gd name="adj" fmla="val 50000"/>
                </a:avLst>
              </a:prstGeom>
              <a:solidFill>
                <a:srgbClr val="DA9A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184231" y="1874640"/>
                <a:ext cx="83419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08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38238" y="3123733"/>
            <a:ext cx="569214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sz="4800" b="1" kern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云后台商品拖动排序</a:t>
            </a: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7362" y="4179969"/>
            <a:ext cx="5973890" cy="68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云后台可以使用拖移来快速对类别中商品进行排序，无需再逐个商品去编辑排序号，类别商品独立排序同步上线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910" y="387985"/>
            <a:ext cx="36239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b="1" kern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云后台商品拖动排序</a:t>
            </a:r>
            <a:endParaRPr lang="zh-CN" altLang="en-US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0205" y="1376680"/>
            <a:ext cx="3581400" cy="2065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75" y="3578860"/>
            <a:ext cx="3556000" cy="196596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73791" y="3572458"/>
            <a:ext cx="7308474" cy="2005262"/>
            <a:chOff x="573791" y="3696283"/>
            <a:chExt cx="7308474" cy="2005262"/>
          </a:xfrm>
        </p:grpSpPr>
        <p:sp>
          <p:nvSpPr>
            <p:cNvPr id="22" name="矩形: 圆角 21"/>
            <p:cNvSpPr/>
            <p:nvPr/>
          </p:nvSpPr>
          <p:spPr>
            <a:xfrm>
              <a:off x="573791" y="3697224"/>
              <a:ext cx="2257107" cy="2003381"/>
            </a:xfrm>
            <a:prstGeom prst="roundRect">
              <a:avLst/>
            </a:prstGeom>
            <a:solidFill>
              <a:srgbClr val="7E8A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2524202" y="3696283"/>
              <a:ext cx="5358063" cy="200526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kern="0" dirty="0">
                <a:solidFill>
                  <a:srgbClr val="404040"/>
                </a:solidFill>
                <a:cs typeface="+mn-ea"/>
                <a:sym typeface="+mn-lt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kern="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66343" y="3872326"/>
              <a:ext cx="5053681" cy="1660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收银端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下载云数据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按排序号排序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后台保存好后，在前台先下载最新数据，然后点击排序快捷键选择按排序号排序，就可以更新为你设置好的顺序显示商品了。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027366" y="4189622"/>
              <a:ext cx="1018583" cy="1018583"/>
              <a:chOff x="1027366" y="4189622"/>
              <a:chExt cx="1018583" cy="1018583"/>
            </a:xfrm>
          </p:grpSpPr>
          <p:sp>
            <p:nvSpPr>
              <p:cNvPr id="26" name="椭圆 43"/>
              <p:cNvSpPr>
                <a:spLocks noChangeArrowheads="1"/>
              </p:cNvSpPr>
              <p:nvPr/>
            </p:nvSpPr>
            <p:spPr bwMode="auto">
              <a:xfrm>
                <a:off x="1027366" y="4189622"/>
                <a:ext cx="1018583" cy="1018583"/>
              </a:xfrm>
              <a:prstGeom prst="ellipse">
                <a:avLst/>
              </a:prstGeom>
              <a:solidFill>
                <a:srgbClr val="DA9AA5"/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思源宋体 CN Heavy" panose="02020900000000000000" pitchFamily="18" charset="-122"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27" name="图形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2492" y="4394748"/>
                <a:ext cx="608330" cy="608330"/>
              </a:xfrm>
              <a:prstGeom prst="rect">
                <a:avLst/>
              </a:prstGeom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573791" y="1382113"/>
            <a:ext cx="7308474" cy="2005262"/>
            <a:chOff x="573791" y="1505938"/>
            <a:chExt cx="7308474" cy="2005262"/>
          </a:xfrm>
        </p:grpSpPr>
        <p:sp>
          <p:nvSpPr>
            <p:cNvPr id="29" name="矩形: 圆角 28"/>
            <p:cNvSpPr/>
            <p:nvPr/>
          </p:nvSpPr>
          <p:spPr>
            <a:xfrm>
              <a:off x="573791" y="1507819"/>
              <a:ext cx="2257107" cy="2003381"/>
            </a:xfrm>
            <a:prstGeom prst="roundRect">
              <a:avLst/>
            </a:prstGeom>
            <a:solidFill>
              <a:srgbClr val="DA9A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2524202" y="1505938"/>
              <a:ext cx="5358063" cy="200526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766343" y="1642611"/>
              <a:ext cx="5053681" cy="1660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云后台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商品设置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-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商品排序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选择类别，然后拖动商品框来进行排序，满意后点击保存，保存之后，会自动保存排序号到商品资料。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（若找不到商品排序选项卡，就去自定义菜单中开启）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027366" y="1956516"/>
              <a:ext cx="1018583" cy="1018583"/>
              <a:chOff x="1027366" y="1956516"/>
              <a:chExt cx="1018583" cy="1018583"/>
            </a:xfrm>
          </p:grpSpPr>
          <p:sp>
            <p:nvSpPr>
              <p:cNvPr id="33" name="椭圆 32"/>
              <p:cNvSpPr>
                <a:spLocks noChangeArrowheads="1"/>
              </p:cNvSpPr>
              <p:nvPr/>
            </p:nvSpPr>
            <p:spPr bwMode="auto">
              <a:xfrm>
                <a:off x="1027366" y="1956516"/>
                <a:ext cx="1018583" cy="1018583"/>
              </a:xfrm>
              <a:prstGeom prst="ellipse">
                <a:avLst/>
              </a:prstGeom>
              <a:solidFill>
                <a:srgbClr val="7E8A72"/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思源宋体 CN Heavy" panose="02020900000000000000" pitchFamily="18" charset="-122"/>
                  <a:buNone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34" name="图形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05157" y="2134307"/>
                <a:ext cx="663000" cy="663000"/>
              </a:xfrm>
              <a:prstGeom prst="rect">
                <a:avLst/>
              </a:prstGeom>
            </p:spPr>
          </p:pic>
        </p:grpSp>
      </p:grpSp>
      <p:pic>
        <p:nvPicPr>
          <p:cNvPr id="9" name="图片 8" descr="D:\姜姜南瓜\aibao\爱宝logo.png爱宝logo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4558535" y="1945759"/>
            <a:ext cx="3051544" cy="905602"/>
          </a:xfrm>
          <a:prstGeom prst="roundRect">
            <a:avLst>
              <a:gd name="adj" fmla="val 50000"/>
            </a:avLst>
          </a:prstGeom>
          <a:solidFill>
            <a:srgbClr val="DA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12140" y="3123733"/>
            <a:ext cx="674433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800" b="1" kern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会员支付速结</a:t>
            </a:r>
            <a:r>
              <a:rPr lang="en-US" altLang="zh-CN" sz="4800" b="1" kern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&amp;</a:t>
            </a:r>
            <a:r>
              <a:rPr lang="zh-CN" altLang="en-US" sz="4800" b="1" kern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快速支付</a:t>
            </a:r>
            <a:endParaRPr kumimoji="0" lang="zh-CN" altLang="en-US" sz="4800" b="0" i="0" u="none" strike="noStrike" kern="0" cap="none" spc="0" normalizeH="0" baseline="0" noProof="1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48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7362" y="4179969"/>
            <a:ext cx="5973890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Please click here to add appropriate text to explain, you can directly copy and paste the text content.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" name="图片 7" descr="D:\姜姜南瓜\aibao\爱宝logo.png爱宝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683750" y="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kern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会员支付速结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320" y="1210310"/>
            <a:ext cx="3549650" cy="48196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118629" y="4779976"/>
            <a:ext cx="3587860" cy="1291590"/>
            <a:chOff x="660582" y="3790241"/>
            <a:chExt cx="3587860" cy="1291590"/>
          </a:xfrm>
        </p:grpSpPr>
        <p:sp>
          <p:nvSpPr>
            <p:cNvPr id="9" name="TextBox 131"/>
            <p:cNvSpPr txBox="1"/>
            <p:nvPr/>
          </p:nvSpPr>
          <p:spPr>
            <a:xfrm>
              <a:off x="1554326" y="3790241"/>
              <a:ext cx="2694116" cy="12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lvl="0" algn="just" defTabSz="457200">
                <a:lnSpc>
                  <a:spcPct val="150000"/>
                </a:lnSpc>
                <a:defRPr/>
              </a:pPr>
              <a:r>
                <a:rPr kumimoji="0" 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连续会员速结</a:t>
              </a:r>
              <a:endParaRPr kumimoji="0" 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lvl="0" algn="just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开启后可连续速结，不会返回到前台界面。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660582" y="3792827"/>
              <a:ext cx="816666" cy="816666"/>
              <a:chOff x="1013506" y="3792827"/>
              <a:chExt cx="816666" cy="816666"/>
            </a:xfrm>
          </p:grpSpPr>
          <p:sp>
            <p:nvSpPr>
              <p:cNvPr id="11" name="Oval 134"/>
              <p:cNvSpPr/>
              <p:nvPr/>
            </p:nvSpPr>
            <p:spPr>
              <a:xfrm>
                <a:off x="1013506" y="3792827"/>
                <a:ext cx="816666" cy="816666"/>
              </a:xfrm>
              <a:prstGeom prst="ellipse">
                <a:avLst/>
              </a:prstGeom>
              <a:solidFill>
                <a:sysClr val="window" lastClr="FFFFFF">
                  <a:lumMod val="85000"/>
                  <a:alpha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Partial Circle 135"/>
              <p:cNvSpPr/>
              <p:nvPr/>
            </p:nvSpPr>
            <p:spPr>
              <a:xfrm>
                <a:off x="1013506" y="3792828"/>
                <a:ext cx="816666" cy="816664"/>
              </a:xfrm>
              <a:prstGeom prst="pie">
                <a:avLst>
                  <a:gd name="adj1" fmla="val 18843425"/>
                  <a:gd name="adj2" fmla="val 16200000"/>
                </a:avLst>
              </a:prstGeom>
              <a:solidFill>
                <a:srgbClr val="7E8A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Oval 136"/>
              <p:cNvSpPr/>
              <p:nvPr/>
            </p:nvSpPr>
            <p:spPr>
              <a:xfrm>
                <a:off x="1133510" y="3912831"/>
                <a:ext cx="576658" cy="576658"/>
              </a:xfrm>
              <a:prstGeom prst="ellipse">
                <a:avLst/>
              </a:prstGeom>
              <a:solidFill>
                <a:srgbClr val="DA9AA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四</a:t>
                </a:r>
                <a:endParaRPr kumimoji="0" lang="zh-CN" altLang="id-ID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118335" y="3108656"/>
            <a:ext cx="3642897" cy="1291590"/>
            <a:chOff x="3770776" y="3790241"/>
            <a:chExt cx="3642897" cy="1291590"/>
          </a:xfrm>
        </p:grpSpPr>
        <p:sp>
          <p:nvSpPr>
            <p:cNvPr id="15" name="TextBox 150"/>
            <p:cNvSpPr txBox="1"/>
            <p:nvPr/>
          </p:nvSpPr>
          <p:spPr>
            <a:xfrm>
              <a:off x="4664521" y="3790241"/>
              <a:ext cx="2749152" cy="12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lvl="0" algn="just" defTabSz="457200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固定金额速结</a:t>
              </a:r>
              <a:endParaRPr lang="en-US" altLang="zh-CN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endParaRPr>
            </a:p>
            <a:p>
              <a:pPr lvl="0" algn="just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无需加购商品，直接点击会员速结进行扣款，适用饭堂。</a:t>
              </a:r>
              <a:endPara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16" name="Group 7"/>
            <p:cNvGrpSpPr/>
            <p:nvPr/>
          </p:nvGrpSpPr>
          <p:grpSpPr>
            <a:xfrm>
              <a:off x="3770776" y="3792827"/>
              <a:ext cx="816666" cy="816666"/>
              <a:chOff x="3642440" y="3792827"/>
              <a:chExt cx="816666" cy="816666"/>
            </a:xfrm>
          </p:grpSpPr>
          <p:sp>
            <p:nvSpPr>
              <p:cNvPr id="17" name="Oval 146"/>
              <p:cNvSpPr/>
              <p:nvPr/>
            </p:nvSpPr>
            <p:spPr>
              <a:xfrm>
                <a:off x="3642440" y="3792827"/>
                <a:ext cx="816666" cy="816666"/>
              </a:xfrm>
              <a:prstGeom prst="ellipse">
                <a:avLst/>
              </a:prstGeom>
              <a:solidFill>
                <a:sysClr val="window" lastClr="FFFFFF">
                  <a:lumMod val="85000"/>
                  <a:alpha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Partial Circle 147"/>
              <p:cNvSpPr/>
              <p:nvPr/>
            </p:nvSpPr>
            <p:spPr>
              <a:xfrm>
                <a:off x="3642440" y="3792828"/>
                <a:ext cx="816666" cy="816664"/>
              </a:xfrm>
              <a:prstGeom prst="pie">
                <a:avLst>
                  <a:gd name="adj1" fmla="val 3475429"/>
                  <a:gd name="adj2" fmla="val 16200000"/>
                </a:avLst>
              </a:prstGeom>
              <a:solidFill>
                <a:srgbClr val="7E8A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Oval 148"/>
              <p:cNvSpPr/>
              <p:nvPr/>
            </p:nvSpPr>
            <p:spPr>
              <a:xfrm>
                <a:off x="3762444" y="3912831"/>
                <a:ext cx="576658" cy="576658"/>
              </a:xfrm>
              <a:prstGeom prst="ellipse">
                <a:avLst/>
              </a:prstGeom>
              <a:solidFill>
                <a:srgbClr val="DA9AA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二</a:t>
                </a:r>
                <a:endParaRPr kumimoji="0" 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282518" y="1238696"/>
            <a:ext cx="7134706" cy="828619"/>
            <a:chOff x="1305614" y="1927940"/>
            <a:chExt cx="6535533" cy="828619"/>
          </a:xfrm>
        </p:grpSpPr>
        <p:sp>
          <p:nvSpPr>
            <p:cNvPr id="21" name="文本框"/>
            <p:cNvSpPr/>
            <p:nvPr/>
          </p:nvSpPr>
          <p:spPr>
            <a:xfrm>
              <a:off x="1305614" y="2296184"/>
              <a:ext cx="6535533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05614" y="1927940"/>
              <a:ext cx="63408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l"/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参数设置</a:t>
              </a:r>
              <a:r>
                <a:rPr lang="en-US" altLang="zh-CN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基本设置</a:t>
              </a:r>
              <a:r>
                <a:rPr lang="en-US" altLang="zh-CN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参数设置</a:t>
              </a:r>
              <a:r>
                <a:rPr lang="en-US" altLang="zh-CN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1-</a:t>
              </a:r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开启显示会员速结</a:t>
              </a:r>
              <a:endParaRPr lang="zh-CN" altLang="en-US" sz="2000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455" y="1648460"/>
            <a:ext cx="5692140" cy="4191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165119" y="3927806"/>
            <a:ext cx="3587860" cy="1660525"/>
            <a:chOff x="660582" y="3790241"/>
            <a:chExt cx="3587860" cy="1660525"/>
          </a:xfrm>
        </p:grpSpPr>
        <p:sp>
          <p:nvSpPr>
            <p:cNvPr id="26" name="TextBox 131"/>
            <p:cNvSpPr txBox="1"/>
            <p:nvPr>
              <p:custDataLst>
                <p:tags r:id="rId3"/>
              </p:custDataLst>
            </p:nvPr>
          </p:nvSpPr>
          <p:spPr>
            <a:xfrm>
              <a:off x="1554326" y="3790241"/>
              <a:ext cx="2694116" cy="166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just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支持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IC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卡读取卡号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lvl="0" algn="just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点击会员速结后，点击</a:t>
              </a: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IC</a:t>
              </a: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卡按钮或使用</a:t>
              </a: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F6</a:t>
              </a: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键快速读取卡号。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27" name="Group 11"/>
            <p:cNvGrpSpPr/>
            <p:nvPr/>
          </p:nvGrpSpPr>
          <p:grpSpPr>
            <a:xfrm>
              <a:off x="660582" y="3792827"/>
              <a:ext cx="816666" cy="816666"/>
              <a:chOff x="1013506" y="3792827"/>
              <a:chExt cx="816666" cy="816666"/>
            </a:xfrm>
          </p:grpSpPr>
          <p:sp>
            <p:nvSpPr>
              <p:cNvPr id="28" name="Oval 134"/>
              <p:cNvSpPr/>
              <p:nvPr>
                <p:custDataLst>
                  <p:tags r:id="rId4"/>
                </p:custDataLst>
              </p:nvPr>
            </p:nvSpPr>
            <p:spPr>
              <a:xfrm>
                <a:off x="1013506" y="3792827"/>
                <a:ext cx="816666" cy="816666"/>
              </a:xfrm>
              <a:prstGeom prst="ellipse">
                <a:avLst/>
              </a:prstGeom>
              <a:solidFill>
                <a:sysClr val="window" lastClr="FFFFFF">
                  <a:lumMod val="85000"/>
                  <a:alpha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Partial Circle 135"/>
              <p:cNvSpPr/>
              <p:nvPr>
                <p:custDataLst>
                  <p:tags r:id="rId5"/>
                </p:custDataLst>
              </p:nvPr>
            </p:nvSpPr>
            <p:spPr>
              <a:xfrm>
                <a:off x="1013506" y="3792828"/>
                <a:ext cx="816666" cy="816664"/>
              </a:xfrm>
              <a:prstGeom prst="pie">
                <a:avLst>
                  <a:gd name="adj1" fmla="val 18843425"/>
                  <a:gd name="adj2" fmla="val 16200000"/>
                </a:avLst>
              </a:prstGeom>
              <a:solidFill>
                <a:srgbClr val="7E8A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Oval 136"/>
              <p:cNvSpPr/>
              <p:nvPr>
                <p:custDataLst>
                  <p:tags r:id="rId6"/>
                </p:custDataLst>
              </p:nvPr>
            </p:nvSpPr>
            <p:spPr>
              <a:xfrm>
                <a:off x="1133510" y="3912831"/>
                <a:ext cx="576658" cy="576658"/>
              </a:xfrm>
              <a:prstGeom prst="ellipse">
                <a:avLst/>
              </a:prstGeom>
              <a:solidFill>
                <a:srgbClr val="DA9AA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id-ID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三</a:t>
                </a:r>
                <a:endParaRPr kumimoji="0" lang="zh-CN" altLang="id-ID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155594" y="2289506"/>
            <a:ext cx="3587860" cy="1291590"/>
            <a:chOff x="660582" y="3790241"/>
            <a:chExt cx="3587860" cy="1291590"/>
          </a:xfrm>
        </p:grpSpPr>
        <p:sp>
          <p:nvSpPr>
            <p:cNvPr id="32" name="TextBox 131"/>
            <p:cNvSpPr txBox="1"/>
            <p:nvPr>
              <p:custDataLst>
                <p:tags r:id="rId7"/>
              </p:custDataLst>
            </p:nvPr>
          </p:nvSpPr>
          <p:spPr>
            <a:xfrm>
              <a:off x="1554326" y="3790241"/>
              <a:ext cx="2694116" cy="12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just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有商品速结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lvl="0" algn="just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将商品加入购物车，点击会员速结输入卡号进行结账。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33" name="Group 11"/>
            <p:cNvGrpSpPr/>
            <p:nvPr/>
          </p:nvGrpSpPr>
          <p:grpSpPr>
            <a:xfrm>
              <a:off x="660582" y="3792827"/>
              <a:ext cx="816666" cy="816666"/>
              <a:chOff x="1013506" y="3792827"/>
              <a:chExt cx="816666" cy="816666"/>
            </a:xfrm>
          </p:grpSpPr>
          <p:sp>
            <p:nvSpPr>
              <p:cNvPr id="34" name="Oval 134"/>
              <p:cNvSpPr/>
              <p:nvPr>
                <p:custDataLst>
                  <p:tags r:id="rId8"/>
                </p:custDataLst>
              </p:nvPr>
            </p:nvSpPr>
            <p:spPr>
              <a:xfrm>
                <a:off x="1013506" y="3792827"/>
                <a:ext cx="816666" cy="816666"/>
              </a:xfrm>
              <a:prstGeom prst="ellipse">
                <a:avLst/>
              </a:prstGeom>
              <a:solidFill>
                <a:sysClr val="window" lastClr="FFFFFF">
                  <a:lumMod val="85000"/>
                  <a:alpha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Partial Circle 135"/>
              <p:cNvSpPr/>
              <p:nvPr>
                <p:custDataLst>
                  <p:tags r:id="rId9"/>
                </p:custDataLst>
              </p:nvPr>
            </p:nvSpPr>
            <p:spPr>
              <a:xfrm>
                <a:off x="1013506" y="3792828"/>
                <a:ext cx="816666" cy="816664"/>
              </a:xfrm>
              <a:prstGeom prst="pie">
                <a:avLst>
                  <a:gd name="adj1" fmla="val 18843425"/>
                  <a:gd name="adj2" fmla="val 16200000"/>
                </a:avLst>
              </a:prstGeom>
              <a:solidFill>
                <a:srgbClr val="7E8A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Oval 1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33510" y="3912831"/>
                <a:ext cx="576658" cy="576658"/>
              </a:xfrm>
              <a:prstGeom prst="ellipse">
                <a:avLst/>
              </a:prstGeom>
              <a:solidFill>
                <a:srgbClr val="DA9AA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一</a:t>
                </a:r>
                <a:endParaRPr kumimoji="0" 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7" name="图片 36" descr="D:\姜姜南瓜\aibao\爱宝logo.png爱宝logo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9785" y="5610004"/>
            <a:ext cx="2884102" cy="2495992"/>
            <a:chOff x="8899022" y="5317131"/>
            <a:chExt cx="3438309" cy="2975620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899022" y="5832618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kern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会员支付速结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1210310"/>
            <a:ext cx="3547745" cy="47053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282518" y="1236156"/>
            <a:ext cx="7134706" cy="828619"/>
            <a:chOff x="1305614" y="1927940"/>
            <a:chExt cx="6535533" cy="828619"/>
          </a:xfrm>
        </p:grpSpPr>
        <p:sp>
          <p:nvSpPr>
            <p:cNvPr id="21" name="文本框"/>
            <p:cNvSpPr/>
            <p:nvPr/>
          </p:nvSpPr>
          <p:spPr>
            <a:xfrm>
              <a:off x="1305614" y="2296184"/>
              <a:ext cx="6535533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05614" y="1927940"/>
              <a:ext cx="634081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800">
                  <a:ln>
                    <a:solidFill>
                      <a:schemeClr val="bg1"/>
                    </a:solidFill>
                  </a:ln>
                  <a:solidFill>
                    <a:srgbClr val="6EAA2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禹卫书法行书简体" pitchFamily="2" charset="-122"/>
                  <a:ea typeface="禹卫书法行书简体" pitchFamily="2" charset="-122"/>
                </a:defRPr>
              </a:lvl1pPr>
            </a:lstStyle>
            <a:p>
              <a:pPr algn="l"/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参数设置</a:t>
              </a:r>
              <a:r>
                <a:rPr lang="en-US" altLang="zh-CN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基本设置</a:t>
              </a:r>
              <a:r>
                <a:rPr lang="en-US" altLang="zh-CN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参数设置</a:t>
              </a:r>
              <a:r>
                <a:rPr lang="en-US" altLang="zh-CN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1-</a:t>
              </a:r>
              <a:r>
                <a:rPr lang="zh-CN" altLang="en-US" sz="2000" b="1" dirty="0">
                  <a:ln w="635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开启显示会员速结</a:t>
              </a:r>
              <a:endParaRPr lang="zh-CN" altLang="en-US" sz="2000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455" y="1645920"/>
            <a:ext cx="5692140" cy="4191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972204" y="4442156"/>
            <a:ext cx="3587860" cy="922020"/>
            <a:chOff x="660582" y="3790241"/>
            <a:chExt cx="3587860" cy="922020"/>
          </a:xfrm>
        </p:grpSpPr>
        <p:sp>
          <p:nvSpPr>
            <p:cNvPr id="26" name="TextBox 131"/>
            <p:cNvSpPr txBox="1"/>
            <p:nvPr>
              <p:custDataLst>
                <p:tags r:id="rId3"/>
              </p:custDataLst>
            </p:nvPr>
          </p:nvSpPr>
          <p:spPr>
            <a:xfrm>
              <a:off x="1554326" y="3790241"/>
              <a:ext cx="2694116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just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显示会员速结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lvl="0" algn="just" defTabSz="457200">
                <a:lnSpc>
                  <a:spcPct val="150000"/>
                </a:lnSpc>
                <a:defRPr/>
              </a:pPr>
              <a:r>
                <a:rPr 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可以编辑快捷金额，仅</a:t>
              </a: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4</a:t>
              </a: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个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27" name="Group 11"/>
            <p:cNvGrpSpPr/>
            <p:nvPr/>
          </p:nvGrpSpPr>
          <p:grpSpPr>
            <a:xfrm>
              <a:off x="660582" y="3792827"/>
              <a:ext cx="816666" cy="816666"/>
              <a:chOff x="1013506" y="3792827"/>
              <a:chExt cx="816666" cy="816666"/>
            </a:xfrm>
          </p:grpSpPr>
          <p:sp>
            <p:nvSpPr>
              <p:cNvPr id="28" name="Oval 134"/>
              <p:cNvSpPr/>
              <p:nvPr>
                <p:custDataLst>
                  <p:tags r:id="rId4"/>
                </p:custDataLst>
              </p:nvPr>
            </p:nvSpPr>
            <p:spPr>
              <a:xfrm>
                <a:off x="1013506" y="3792827"/>
                <a:ext cx="816666" cy="816666"/>
              </a:xfrm>
              <a:prstGeom prst="ellipse">
                <a:avLst/>
              </a:prstGeom>
              <a:solidFill>
                <a:sysClr val="window" lastClr="FFFFFF">
                  <a:lumMod val="85000"/>
                  <a:alpha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Partial Circle 135"/>
              <p:cNvSpPr/>
              <p:nvPr>
                <p:custDataLst>
                  <p:tags r:id="rId5"/>
                </p:custDataLst>
              </p:nvPr>
            </p:nvSpPr>
            <p:spPr>
              <a:xfrm>
                <a:off x="1013506" y="3792828"/>
                <a:ext cx="816666" cy="816664"/>
              </a:xfrm>
              <a:prstGeom prst="pie">
                <a:avLst>
                  <a:gd name="adj1" fmla="val 18843425"/>
                  <a:gd name="adj2" fmla="val 16200000"/>
                </a:avLst>
              </a:prstGeom>
              <a:solidFill>
                <a:srgbClr val="7E8A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Oval 136"/>
              <p:cNvSpPr/>
              <p:nvPr>
                <p:custDataLst>
                  <p:tags r:id="rId6"/>
                </p:custDataLst>
              </p:nvPr>
            </p:nvSpPr>
            <p:spPr>
              <a:xfrm>
                <a:off x="1133510" y="3912831"/>
                <a:ext cx="576658" cy="576658"/>
              </a:xfrm>
              <a:prstGeom prst="ellipse">
                <a:avLst/>
              </a:prstGeom>
              <a:solidFill>
                <a:srgbClr val="DA9AA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六</a:t>
                </a:r>
                <a:endParaRPr kumimoji="0" 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972204" y="2381581"/>
            <a:ext cx="3587860" cy="1660525"/>
            <a:chOff x="660582" y="3790241"/>
            <a:chExt cx="3587860" cy="1660525"/>
          </a:xfrm>
        </p:grpSpPr>
        <p:sp>
          <p:nvSpPr>
            <p:cNvPr id="32" name="TextBox 131"/>
            <p:cNvSpPr txBox="1"/>
            <p:nvPr>
              <p:custDataLst>
                <p:tags r:id="rId7"/>
              </p:custDataLst>
            </p:nvPr>
          </p:nvSpPr>
          <p:spPr>
            <a:xfrm>
              <a:off x="1554326" y="3790241"/>
              <a:ext cx="2694116" cy="166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just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开启固定金额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  <a:p>
              <a:pPr lvl="0" algn="just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不开启默认金额为零，开启后可以设为一个固定值，当然可</a:t>
              </a: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cs typeface="+mn-ea"/>
                  <a:sym typeface="+mn-lt"/>
                </a:rPr>
                <a:t>以修改。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33" name="Group 11"/>
            <p:cNvGrpSpPr/>
            <p:nvPr/>
          </p:nvGrpSpPr>
          <p:grpSpPr>
            <a:xfrm>
              <a:off x="660582" y="3792827"/>
              <a:ext cx="816666" cy="816666"/>
              <a:chOff x="1013506" y="3792827"/>
              <a:chExt cx="816666" cy="816666"/>
            </a:xfrm>
          </p:grpSpPr>
          <p:sp>
            <p:nvSpPr>
              <p:cNvPr id="34" name="Oval 134"/>
              <p:cNvSpPr/>
              <p:nvPr>
                <p:custDataLst>
                  <p:tags r:id="rId8"/>
                </p:custDataLst>
              </p:nvPr>
            </p:nvSpPr>
            <p:spPr>
              <a:xfrm>
                <a:off x="1013506" y="3792827"/>
                <a:ext cx="816666" cy="816666"/>
              </a:xfrm>
              <a:prstGeom prst="ellipse">
                <a:avLst/>
              </a:prstGeom>
              <a:solidFill>
                <a:sysClr val="window" lastClr="FFFFFF">
                  <a:lumMod val="85000"/>
                  <a:alpha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Partial Circle 135"/>
              <p:cNvSpPr/>
              <p:nvPr>
                <p:custDataLst>
                  <p:tags r:id="rId9"/>
                </p:custDataLst>
              </p:nvPr>
            </p:nvSpPr>
            <p:spPr>
              <a:xfrm>
                <a:off x="1013506" y="3792828"/>
                <a:ext cx="816666" cy="816664"/>
              </a:xfrm>
              <a:prstGeom prst="pie">
                <a:avLst>
                  <a:gd name="adj1" fmla="val 18843425"/>
                  <a:gd name="adj2" fmla="val 16200000"/>
                </a:avLst>
              </a:prstGeom>
              <a:solidFill>
                <a:srgbClr val="7E8A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Oval 1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33510" y="3912831"/>
                <a:ext cx="576658" cy="576658"/>
              </a:xfrm>
              <a:prstGeom prst="ellipse">
                <a:avLst/>
              </a:prstGeom>
              <a:solidFill>
                <a:srgbClr val="DA9AA5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五</a:t>
                </a:r>
                <a:endParaRPr kumimoji="0" 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图片 8" descr="D:\姜姜南瓜\aibao\爱宝logo.png爱宝logo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 rot="13309666" flipH="1">
            <a:off x="-543961" y="-452225"/>
            <a:ext cx="1261549" cy="1560327"/>
          </a:xfrm>
          <a:custGeom>
            <a:avLst/>
            <a:gdLst>
              <a:gd name="connsiteX0" fmla="*/ 2291801 w 2659024"/>
              <a:gd name="connsiteY0" fmla="*/ 2285896 h 3739830"/>
              <a:gd name="connsiteX1" fmla="*/ 2038521 w 2659024"/>
              <a:gd name="connsiteY1" fmla="*/ 1784080 h 3739830"/>
              <a:gd name="connsiteX2" fmla="*/ 2231828 w 2659024"/>
              <a:gd name="connsiteY2" fmla="*/ 1284775 h 3739830"/>
              <a:gd name="connsiteX3" fmla="*/ 2388036 w 2659024"/>
              <a:gd name="connsiteY3" fmla="*/ 764270 h 3739830"/>
              <a:gd name="connsiteX4" fmla="*/ 2233502 w 2659024"/>
              <a:gd name="connsiteY4" fmla="*/ 269148 h 3739830"/>
              <a:gd name="connsiteX5" fmla="*/ 2050236 w 2659024"/>
              <a:gd name="connsiteY5" fmla="*/ 82536 h 3739830"/>
              <a:gd name="connsiteX6" fmla="*/ 1947585 w 2659024"/>
              <a:gd name="connsiteY6" fmla="*/ 80863 h 3739830"/>
              <a:gd name="connsiteX7" fmla="*/ 1938659 w 2659024"/>
              <a:gd name="connsiteY7" fmla="*/ 83094 h 3739830"/>
              <a:gd name="connsiteX8" fmla="*/ 1899328 w 2659024"/>
              <a:gd name="connsiteY8" fmla="*/ 63290 h 3739830"/>
              <a:gd name="connsiteX9" fmla="*/ 827352 w 2659024"/>
              <a:gd name="connsiteY9" fmla="*/ 150319 h 3739830"/>
              <a:gd name="connsiteX10" fmla="*/ 386622 w 2659024"/>
              <a:gd name="connsiteY10" fmla="*/ 500112 h 3739830"/>
              <a:gd name="connsiteX11" fmla="*/ 270582 w 2659024"/>
              <a:gd name="connsiteY11" fmla="*/ 1054648 h 3739830"/>
              <a:gd name="connsiteX12" fmla="*/ 337529 w 2659024"/>
              <a:gd name="connsiteY12" fmla="*/ 1627594 h 3739830"/>
              <a:gd name="connsiteX13" fmla="*/ 59981 w 2659024"/>
              <a:gd name="connsiteY13" fmla="*/ 2164557 h 3739830"/>
              <a:gd name="connsiteX14" fmla="*/ 66117 w 2659024"/>
              <a:gd name="connsiteY14" fmla="*/ 2707656 h 3739830"/>
              <a:gd name="connsiteX15" fmla="*/ 477558 w 2659024"/>
              <a:gd name="connsiteY15" fmla="*/ 2965677 h 3739830"/>
              <a:gd name="connsiteX16" fmla="*/ 1027911 w 2659024"/>
              <a:gd name="connsiteY16" fmla="*/ 2985203 h 3739830"/>
              <a:gd name="connsiteX17" fmla="*/ 1425126 w 2659024"/>
              <a:gd name="connsiteY17" fmla="*/ 3214772 h 3739830"/>
              <a:gd name="connsiteX18" fmla="*/ 2143961 w 2659024"/>
              <a:gd name="connsiteY18" fmla="*/ 3732766 h 3739830"/>
              <a:gd name="connsiteX19" fmla="*/ 2615374 w 2659024"/>
              <a:gd name="connsiteY19" fmla="*/ 2799428 h 3739830"/>
              <a:gd name="connsiteX20" fmla="*/ 2291801 w 2659024"/>
              <a:gd name="connsiteY20" fmla="*/ 2285896 h 373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59024" h="3739830">
                <a:moveTo>
                  <a:pt x="2291801" y="2285896"/>
                </a:moveTo>
                <a:cubicBezTo>
                  <a:pt x="2174087" y="2139173"/>
                  <a:pt x="2045494" y="1980176"/>
                  <a:pt x="2038521" y="1784080"/>
                </a:cubicBezTo>
                <a:cubicBezTo>
                  <a:pt x="2042147" y="1599421"/>
                  <a:pt x="2147308" y="1442377"/>
                  <a:pt x="2231828" y="1284775"/>
                </a:cubicBezTo>
                <a:cubicBezTo>
                  <a:pt x="2318858" y="1121873"/>
                  <a:pt x="2388873" y="951998"/>
                  <a:pt x="2388036" y="764270"/>
                </a:cubicBezTo>
                <a:cubicBezTo>
                  <a:pt x="2387199" y="590489"/>
                  <a:pt x="2333084" y="411967"/>
                  <a:pt x="2233502" y="269148"/>
                </a:cubicBezTo>
                <a:cubicBezTo>
                  <a:pt x="2188313" y="204434"/>
                  <a:pt x="2125551" y="114057"/>
                  <a:pt x="2050236" y="82536"/>
                </a:cubicBezTo>
                <a:cubicBezTo>
                  <a:pt x="2013695" y="67195"/>
                  <a:pt x="1984127" y="75284"/>
                  <a:pt x="1947585" y="80863"/>
                </a:cubicBezTo>
                <a:cubicBezTo>
                  <a:pt x="1944796" y="81421"/>
                  <a:pt x="1941728" y="81979"/>
                  <a:pt x="1938659" y="83094"/>
                </a:cubicBezTo>
                <a:cubicBezTo>
                  <a:pt x="1935312" y="77237"/>
                  <a:pt x="1914670" y="68032"/>
                  <a:pt x="1899328" y="63290"/>
                </a:cubicBezTo>
                <a:cubicBezTo>
                  <a:pt x="1547860" y="-47729"/>
                  <a:pt x="1157620" y="-8956"/>
                  <a:pt x="827352" y="150319"/>
                </a:cubicBezTo>
                <a:cubicBezTo>
                  <a:pt x="659149" y="231491"/>
                  <a:pt x="499873" y="350042"/>
                  <a:pt x="386622" y="500112"/>
                </a:cubicBezTo>
                <a:cubicBezTo>
                  <a:pt x="261656" y="665524"/>
                  <a:pt x="233204" y="853531"/>
                  <a:pt x="270582" y="1054648"/>
                </a:cubicBezTo>
                <a:cubicBezTo>
                  <a:pt x="306287" y="1245723"/>
                  <a:pt x="398338" y="1431777"/>
                  <a:pt x="337529" y="1627594"/>
                </a:cubicBezTo>
                <a:cubicBezTo>
                  <a:pt x="277277" y="1820343"/>
                  <a:pt x="134737" y="1977108"/>
                  <a:pt x="59981" y="2164557"/>
                </a:cubicBezTo>
                <a:cubicBezTo>
                  <a:pt x="-8639" y="2336943"/>
                  <a:pt x="-32907" y="2541407"/>
                  <a:pt x="66117" y="2707656"/>
                </a:cubicBezTo>
                <a:cubicBezTo>
                  <a:pt x="153426" y="2854379"/>
                  <a:pt x="313818" y="2936109"/>
                  <a:pt x="477558" y="2965677"/>
                </a:cubicBezTo>
                <a:cubicBezTo>
                  <a:pt x="660823" y="2998871"/>
                  <a:pt x="843530" y="2972929"/>
                  <a:pt x="1027911" y="2985203"/>
                </a:cubicBezTo>
                <a:cubicBezTo>
                  <a:pt x="1204203" y="2996918"/>
                  <a:pt x="1326101" y="3071396"/>
                  <a:pt x="1425126" y="3214772"/>
                </a:cubicBezTo>
                <a:cubicBezTo>
                  <a:pt x="1603928" y="3473908"/>
                  <a:pt x="1772967" y="3791344"/>
                  <a:pt x="2143961" y="3732766"/>
                </a:cubicBezTo>
                <a:cubicBezTo>
                  <a:pt x="2582180" y="3663868"/>
                  <a:pt x="2745919" y="3181299"/>
                  <a:pt x="2615374" y="2799428"/>
                </a:cubicBezTo>
                <a:cubicBezTo>
                  <a:pt x="2548428" y="2603332"/>
                  <a:pt x="2419835" y="2445451"/>
                  <a:pt x="2291801" y="2285896"/>
                </a:cubicBezTo>
                <a:close/>
              </a:path>
            </a:pathLst>
          </a:custGeom>
          <a:solidFill>
            <a:srgbClr val="7E8A72"/>
          </a:solidFill>
          <a:ln w="244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803647" y="388099"/>
            <a:ext cx="276737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快速支付功能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14985" y="1127760"/>
            <a:ext cx="10824845" cy="5071110"/>
            <a:chOff x="532123" y="1314018"/>
            <a:chExt cx="9782547" cy="5086900"/>
          </a:xfrm>
        </p:grpSpPr>
        <p:sp>
          <p:nvSpPr>
            <p:cNvPr id="77" name="Rectangle 26"/>
            <p:cNvSpPr/>
            <p:nvPr/>
          </p:nvSpPr>
          <p:spPr>
            <a:xfrm flipH="1">
              <a:off x="532123" y="1314018"/>
              <a:ext cx="9782547" cy="50869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81000" dir="5400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78203" y="1640091"/>
              <a:ext cx="6164950" cy="1295612"/>
              <a:chOff x="735469" y="3642439"/>
              <a:chExt cx="6164950" cy="1295612"/>
            </a:xfrm>
          </p:grpSpPr>
          <p:sp>
            <p:nvSpPr>
              <p:cNvPr id="6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  <p:cNvSpPr/>
              <p:nvPr/>
            </p:nvSpPr>
            <p:spPr>
              <a:xfrm>
                <a:off x="1636425" y="3642439"/>
                <a:ext cx="5263994" cy="1295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参数设置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基本设置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-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参数设置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1-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勾选显示速结按钮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勾选后，</a:t>
                </a: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前台购物车下方会出现一个速结按钮，设定好默认移动支付，即可直接调出扫码框，无需选择支付方式。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735469" y="3872430"/>
                <a:ext cx="712731" cy="789318"/>
                <a:chOff x="735469" y="3836143"/>
                <a:chExt cx="829959" cy="919143"/>
              </a:xfrm>
            </p:grpSpPr>
            <p:sp>
              <p:nvSpPr>
                <p:cNvPr id="65" name="Shape 1619"/>
                <p:cNvSpPr/>
                <p:nvPr/>
              </p:nvSpPr>
              <p:spPr bwMode="auto">
                <a:xfrm>
                  <a:off x="735469" y="3836143"/>
                  <a:ext cx="829959" cy="919143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DA9AA5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Shape 1645"/>
                <p:cNvSpPr/>
                <p:nvPr/>
              </p:nvSpPr>
              <p:spPr>
                <a:xfrm>
                  <a:off x="988192" y="4065465"/>
                  <a:ext cx="412781" cy="4127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12" h="21600" extrusionOk="0">
                      <a:moveTo>
                        <a:pt x="13692" y="8626"/>
                      </a:moveTo>
                      <a:lnTo>
                        <a:pt x="12040" y="10330"/>
                      </a:lnTo>
                      <a:cubicBezTo>
                        <a:pt x="12133" y="10461"/>
                        <a:pt x="12223" y="10598"/>
                        <a:pt x="12309" y="10739"/>
                      </a:cubicBezTo>
                      <a:cubicBezTo>
                        <a:pt x="13857" y="13353"/>
                        <a:pt x="13057" y="16782"/>
                        <a:pt x="10523" y="18381"/>
                      </a:cubicBezTo>
                      <a:cubicBezTo>
                        <a:pt x="9676" y="18917"/>
                        <a:pt x="8707" y="19199"/>
                        <a:pt x="7721" y="19199"/>
                      </a:cubicBezTo>
                      <a:cubicBezTo>
                        <a:pt x="5825" y="19199"/>
                        <a:pt x="4105" y="18206"/>
                        <a:pt x="3118" y="16540"/>
                      </a:cubicBezTo>
                      <a:cubicBezTo>
                        <a:pt x="2367" y="15274"/>
                        <a:pt x="2141" y="13783"/>
                        <a:pt x="2477" y="12337"/>
                      </a:cubicBezTo>
                      <a:cubicBezTo>
                        <a:pt x="2815" y="10895"/>
                        <a:pt x="3674" y="9673"/>
                        <a:pt x="4902" y="8899"/>
                      </a:cubicBezTo>
                      <a:cubicBezTo>
                        <a:pt x="5751" y="8364"/>
                        <a:pt x="6720" y="8081"/>
                        <a:pt x="7707" y="8081"/>
                      </a:cubicBezTo>
                      <a:cubicBezTo>
                        <a:pt x="8723" y="8081"/>
                        <a:pt x="9686" y="8368"/>
                        <a:pt x="10517" y="8891"/>
                      </a:cubicBezTo>
                      <a:lnTo>
                        <a:pt x="9430" y="10070"/>
                      </a:lnTo>
                      <a:cubicBezTo>
                        <a:pt x="8906" y="9801"/>
                        <a:pt x="8322" y="9649"/>
                        <a:pt x="7711" y="9649"/>
                      </a:cubicBezTo>
                      <a:cubicBezTo>
                        <a:pt x="7000" y="9649"/>
                        <a:pt x="6303" y="9853"/>
                        <a:pt x="5695" y="10236"/>
                      </a:cubicBezTo>
                      <a:cubicBezTo>
                        <a:pt x="3875" y="11384"/>
                        <a:pt x="3302" y="13845"/>
                        <a:pt x="4414" y="15722"/>
                      </a:cubicBezTo>
                      <a:cubicBezTo>
                        <a:pt x="5123" y="16918"/>
                        <a:pt x="6358" y="17632"/>
                        <a:pt x="7715" y="17632"/>
                      </a:cubicBezTo>
                      <a:cubicBezTo>
                        <a:pt x="8425" y="17632"/>
                        <a:pt x="9122" y="17428"/>
                        <a:pt x="9730" y="17045"/>
                      </a:cubicBezTo>
                      <a:cubicBezTo>
                        <a:pt x="10611" y="16490"/>
                        <a:pt x="11230" y="15614"/>
                        <a:pt x="11471" y="14577"/>
                      </a:cubicBezTo>
                      <a:cubicBezTo>
                        <a:pt x="11713" y="13538"/>
                        <a:pt x="11550" y="12468"/>
                        <a:pt x="11010" y="11560"/>
                      </a:cubicBezTo>
                      <a:cubicBezTo>
                        <a:pt x="10991" y="11525"/>
                        <a:pt x="10967" y="11494"/>
                        <a:pt x="10946" y="11460"/>
                      </a:cubicBezTo>
                      <a:lnTo>
                        <a:pt x="8192" y="14304"/>
                      </a:lnTo>
                      <a:cubicBezTo>
                        <a:pt x="8116" y="14383"/>
                        <a:pt x="8016" y="14422"/>
                        <a:pt x="7917" y="14422"/>
                      </a:cubicBezTo>
                      <a:cubicBezTo>
                        <a:pt x="7819" y="14422"/>
                        <a:pt x="7718" y="14383"/>
                        <a:pt x="7644" y="14304"/>
                      </a:cubicBezTo>
                      <a:cubicBezTo>
                        <a:pt x="7490" y="14146"/>
                        <a:pt x="7490" y="13895"/>
                        <a:pt x="7644" y="13739"/>
                      </a:cubicBezTo>
                      <a:lnTo>
                        <a:pt x="17851" y="3203"/>
                      </a:lnTo>
                      <a:lnTo>
                        <a:pt x="17079" y="2942"/>
                      </a:lnTo>
                      <a:lnTo>
                        <a:pt x="15933" y="0"/>
                      </a:lnTo>
                      <a:lnTo>
                        <a:pt x="11871" y="4408"/>
                      </a:lnTo>
                      <a:lnTo>
                        <a:pt x="12605" y="6622"/>
                      </a:lnTo>
                      <a:lnTo>
                        <a:pt x="12142" y="7125"/>
                      </a:lnTo>
                      <a:cubicBezTo>
                        <a:pt x="10838" y="6182"/>
                        <a:pt x="9285" y="5680"/>
                        <a:pt x="7706" y="5680"/>
                      </a:cubicBezTo>
                      <a:cubicBezTo>
                        <a:pt x="6334" y="5680"/>
                        <a:pt x="4945" y="6058"/>
                        <a:pt x="3690" y="6850"/>
                      </a:cubicBezTo>
                      <a:cubicBezTo>
                        <a:pt x="56" y="9143"/>
                        <a:pt x="-1088" y="14042"/>
                        <a:pt x="1135" y="17791"/>
                      </a:cubicBezTo>
                      <a:cubicBezTo>
                        <a:pt x="2588" y="20245"/>
                        <a:pt x="5125" y="21600"/>
                        <a:pt x="7722" y="21600"/>
                      </a:cubicBezTo>
                      <a:cubicBezTo>
                        <a:pt x="9093" y="21600"/>
                        <a:pt x="10482" y="21221"/>
                        <a:pt x="11738" y="20430"/>
                      </a:cubicBezTo>
                      <a:cubicBezTo>
                        <a:pt x="15371" y="18135"/>
                        <a:pt x="16514" y="13237"/>
                        <a:pt x="14292" y="9487"/>
                      </a:cubicBezTo>
                      <a:cubicBezTo>
                        <a:pt x="14111" y="9179"/>
                        <a:pt x="13906" y="8898"/>
                        <a:pt x="13692" y="8626"/>
                      </a:cubicBezTo>
                      <a:moveTo>
                        <a:pt x="18676" y="3481"/>
                      </a:moveTo>
                      <a:lnTo>
                        <a:pt x="14381" y="7915"/>
                      </a:lnTo>
                      <a:lnTo>
                        <a:pt x="16451" y="8512"/>
                      </a:lnTo>
                      <a:lnTo>
                        <a:pt x="20512" y="4103"/>
                      </a:lnTo>
                      <a:lnTo>
                        <a:pt x="18676" y="34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algn="ctr"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30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7" name="组合 66"/>
            <p:cNvGrpSpPr/>
            <p:nvPr/>
          </p:nvGrpSpPr>
          <p:grpSpPr>
            <a:xfrm>
              <a:off x="669569" y="3688873"/>
              <a:ext cx="6174132" cy="1295612"/>
              <a:chOff x="734533" y="2268936"/>
              <a:chExt cx="6174132" cy="1295612"/>
            </a:xfrm>
          </p:grpSpPr>
          <p:sp>
            <p:nvSpPr>
              <p:cNvPr id="6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  <p:cNvSpPr/>
              <p:nvPr/>
            </p:nvSpPr>
            <p:spPr>
              <a:xfrm>
                <a:off x="1636063" y="2268936"/>
                <a:ext cx="5272602" cy="1295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加购好商品后，直接扫描付款码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将所有商品都加购到购物车后，无需进行任何操作，直接使用扫码枪扫描用户付款码。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34533" y="2498927"/>
                <a:ext cx="721912" cy="789318"/>
                <a:chOff x="734533" y="2459245"/>
                <a:chExt cx="840651" cy="919143"/>
              </a:xfrm>
            </p:grpSpPr>
            <p:sp>
              <p:nvSpPr>
                <p:cNvPr id="70" name="Shape 1627"/>
                <p:cNvSpPr/>
                <p:nvPr/>
              </p:nvSpPr>
              <p:spPr bwMode="auto">
                <a:xfrm>
                  <a:off x="734533" y="2459245"/>
                  <a:ext cx="840651" cy="919143"/>
                </a:xfrm>
                <a:custGeom>
                  <a:avLst/>
                  <a:gdLst>
                    <a:gd name="T0" fmla="*/ 779362 w 19679"/>
                    <a:gd name="T1" fmla="*/ 779362 h 19679"/>
                    <a:gd name="T2" fmla="*/ 779362 w 19679"/>
                    <a:gd name="T3" fmla="*/ 779362 h 19679"/>
                    <a:gd name="T4" fmla="*/ 779362 w 19679"/>
                    <a:gd name="T5" fmla="*/ 779362 h 19679"/>
                    <a:gd name="T6" fmla="*/ 779362 w 19679"/>
                    <a:gd name="T7" fmla="*/ 77936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7E8A72"/>
                </a:solidFill>
                <a:ln w="254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71" name="Group 1649"/>
                <p:cNvGrpSpPr/>
                <p:nvPr/>
              </p:nvGrpSpPr>
              <p:grpSpPr bwMode="auto">
                <a:xfrm>
                  <a:off x="959399" y="2736304"/>
                  <a:ext cx="360365" cy="365980"/>
                  <a:chOff x="-93368" y="0"/>
                  <a:chExt cx="611749" cy="619876"/>
                </a:xfrm>
                <a:solidFill>
                  <a:srgbClr val="015F81"/>
                </a:solidFill>
              </p:grpSpPr>
              <p:sp>
                <p:nvSpPr>
                  <p:cNvPr id="72" name="Shape 1647"/>
                  <p:cNvSpPr/>
                  <p:nvPr/>
                </p:nvSpPr>
                <p:spPr>
                  <a:xfrm>
                    <a:off x="-37169" y="283779"/>
                    <a:ext cx="522766" cy="3360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algn="ctr"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300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Shape 1648"/>
                  <p:cNvSpPr/>
                  <p:nvPr/>
                </p:nvSpPr>
                <p:spPr>
                  <a:xfrm>
                    <a:off x="-93368" y="0"/>
                    <a:ext cx="611749" cy="4153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5023" y="21600"/>
                        </a:lnTo>
                        <a:lnTo>
                          <a:pt x="6823" y="18190"/>
                        </a:lnTo>
                        <a:lnTo>
                          <a:pt x="2314" y="18190"/>
                        </a:lnTo>
                        <a:lnTo>
                          <a:pt x="2314" y="3410"/>
                        </a:lnTo>
                        <a:lnTo>
                          <a:pt x="19286" y="3410"/>
                        </a:lnTo>
                        <a:lnTo>
                          <a:pt x="19286" y="18190"/>
                        </a:lnTo>
                        <a:lnTo>
                          <a:pt x="14777" y="18190"/>
                        </a:lnTo>
                        <a:lnTo>
                          <a:pt x="16577" y="21600"/>
                        </a:lnTo>
                        <a:lnTo>
                          <a:pt x="216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lIns="38100" tIns="38100" rIns="38100" bIns="38100" anchor="ctr"/>
                  <a:lstStyle/>
                  <a:p>
                    <a:pPr algn="ctr" defTabSz="45720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3000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9595665" y="5460779"/>
            <a:ext cx="2884102" cy="2471227"/>
            <a:chOff x="8954285" y="5317131"/>
            <a:chExt cx="3438309" cy="2946096"/>
          </a:xfrm>
        </p:grpSpPr>
        <p:sp>
          <p:nvSpPr>
            <p:cNvPr id="6" name="任意多边形: 形状 5"/>
            <p:cNvSpPr/>
            <p:nvPr/>
          </p:nvSpPr>
          <p:spPr>
            <a:xfrm rot="10800000">
              <a:off x="10618177" y="5317131"/>
              <a:ext cx="1573823" cy="1540869"/>
            </a:xfrm>
            <a:custGeom>
              <a:avLst/>
              <a:gdLst>
                <a:gd name="connsiteX0" fmla="*/ 0 w 7004667"/>
                <a:gd name="connsiteY0" fmla="*/ 0 h 6858002"/>
                <a:gd name="connsiteX1" fmla="*/ 7004667 w 7004667"/>
                <a:gd name="connsiteY1" fmla="*/ 0 h 6858002"/>
                <a:gd name="connsiteX2" fmla="*/ 6927890 w 7004667"/>
                <a:gd name="connsiteY2" fmla="*/ 13049 h 6858002"/>
                <a:gd name="connsiteX3" fmla="*/ 4016144 w 7004667"/>
                <a:gd name="connsiteY3" fmla="*/ 3524955 h 6858002"/>
                <a:gd name="connsiteX4" fmla="*/ 980784 w 7004667"/>
                <a:gd name="connsiteY4" fmla="*/ 6858002 h 6858002"/>
                <a:gd name="connsiteX5" fmla="*/ 0 w 7004667"/>
                <a:gd name="connsiteY5" fmla="*/ 6858002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667" h="6858002">
                  <a:moveTo>
                    <a:pt x="0" y="0"/>
                  </a:moveTo>
                  <a:lnTo>
                    <a:pt x="7004667" y="0"/>
                  </a:lnTo>
                  <a:lnTo>
                    <a:pt x="6927890" y="13049"/>
                  </a:lnTo>
                  <a:cubicBezTo>
                    <a:pt x="5094667" y="437170"/>
                    <a:pt x="6918515" y="3313232"/>
                    <a:pt x="4016144" y="3524955"/>
                  </a:cubicBezTo>
                  <a:cubicBezTo>
                    <a:pt x="933197" y="3670782"/>
                    <a:pt x="3682935" y="6027461"/>
                    <a:pt x="980784" y="6858002"/>
                  </a:cubicBezTo>
                  <a:lnTo>
                    <a:pt x="0" y="6858002"/>
                  </a:lnTo>
                  <a:close/>
                </a:path>
              </a:pathLst>
            </a:custGeom>
            <a:solidFill>
              <a:srgbClr val="CDC0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 rot="19222550" flipH="1">
              <a:off x="8954285" y="5803094"/>
              <a:ext cx="3438309" cy="2460133"/>
            </a:xfrm>
            <a:custGeom>
              <a:avLst/>
              <a:gdLst>
                <a:gd name="connsiteX0" fmla="*/ 6749971 w 6815402"/>
                <a:gd name="connsiteY0" fmla="*/ 786590 h 4876466"/>
                <a:gd name="connsiteX1" fmla="*/ 6748018 w 6815402"/>
                <a:gd name="connsiteY1" fmla="*/ 782405 h 4876466"/>
                <a:gd name="connsiteX2" fmla="*/ 6746902 w 6815402"/>
                <a:gd name="connsiteY2" fmla="*/ 779058 h 4876466"/>
                <a:gd name="connsiteX3" fmla="*/ 5340753 w 6815402"/>
                <a:gd name="connsiteY3" fmla="*/ 22847 h 4876466"/>
                <a:gd name="connsiteX4" fmla="*/ 3376439 w 6815402"/>
                <a:gd name="connsiteY4" fmla="*/ 789100 h 4876466"/>
                <a:gd name="connsiteX5" fmla="*/ 2839474 w 6815402"/>
                <a:gd name="connsiteY5" fmla="*/ 604441 h 4876466"/>
                <a:gd name="connsiteX6" fmla="*/ 2428592 w 6815402"/>
                <a:gd name="connsiteY6" fmla="*/ 310994 h 4876466"/>
                <a:gd name="connsiteX7" fmla="*/ 1587301 w 6815402"/>
                <a:gd name="connsiteY7" fmla="*/ 209459 h 4876466"/>
                <a:gd name="connsiteX8" fmla="*/ 968327 w 6815402"/>
                <a:gd name="connsiteY8" fmla="*/ 927455 h 4876466"/>
                <a:gd name="connsiteX9" fmla="*/ 850613 w 6815402"/>
                <a:gd name="connsiteY9" fmla="*/ 1348657 h 4876466"/>
                <a:gd name="connsiteX10" fmla="*/ 865118 w 6815402"/>
                <a:gd name="connsiteY10" fmla="*/ 1927182 h 4876466"/>
                <a:gd name="connsiteX11" fmla="*/ 441126 w 6815402"/>
                <a:gd name="connsiteY11" fmla="*/ 2960103 h 4876466"/>
                <a:gd name="connsiteX12" fmla="*/ 9601 w 6815402"/>
                <a:gd name="connsiteY12" fmla="*/ 3785212 h 4876466"/>
                <a:gd name="connsiteX13" fmla="*/ 267902 w 6815402"/>
                <a:gd name="connsiteY13" fmla="*/ 4615063 h 4876466"/>
                <a:gd name="connsiteX14" fmla="*/ 993432 w 6815402"/>
                <a:gd name="connsiteY14" fmla="*/ 4866111 h 4876466"/>
                <a:gd name="connsiteX15" fmla="*/ 1735140 w 6815402"/>
                <a:gd name="connsiteY15" fmla="*/ 4339469 h 4876466"/>
                <a:gd name="connsiteX16" fmla="*/ 2458718 w 6815402"/>
                <a:gd name="connsiteY16" fmla="*/ 3563732 h 4876466"/>
                <a:gd name="connsiteX17" fmla="*/ 3529299 w 6815402"/>
                <a:gd name="connsiteY17" fmla="*/ 3364847 h 4876466"/>
                <a:gd name="connsiteX18" fmla="*/ 4506156 w 6815402"/>
                <a:gd name="connsiteY18" fmla="*/ 3185487 h 4876466"/>
                <a:gd name="connsiteX19" fmla="*/ 4941307 w 6815402"/>
                <a:gd name="connsiteY19" fmla="*/ 2434855 h 4876466"/>
                <a:gd name="connsiteX20" fmla="*/ 5349679 w 6815402"/>
                <a:gd name="connsiteY20" fmla="*/ 1522158 h 4876466"/>
                <a:gd name="connsiteX21" fmla="*/ 5795987 w 6815402"/>
                <a:gd name="connsiteY21" fmla="*/ 1314068 h 4876466"/>
                <a:gd name="connsiteX22" fmla="*/ 6122071 w 6815402"/>
                <a:gd name="connsiteY22" fmla="*/ 1349773 h 4876466"/>
                <a:gd name="connsiteX23" fmla="*/ 6307847 w 6815402"/>
                <a:gd name="connsiteY23" fmla="*/ 1476412 h 4876466"/>
                <a:gd name="connsiteX24" fmla="*/ 6805202 w 6815402"/>
                <a:gd name="connsiteY24" fmla="*/ 1200539 h 4876466"/>
                <a:gd name="connsiteX25" fmla="*/ 6749971 w 6815402"/>
                <a:gd name="connsiteY25" fmla="*/ 786590 h 487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15402" h="4876466">
                  <a:moveTo>
                    <a:pt x="6749971" y="786590"/>
                  </a:moveTo>
                  <a:cubicBezTo>
                    <a:pt x="6749413" y="785195"/>
                    <a:pt x="6748576" y="783800"/>
                    <a:pt x="6748018" y="782405"/>
                  </a:cubicBezTo>
                  <a:cubicBezTo>
                    <a:pt x="6747739" y="781290"/>
                    <a:pt x="6747460" y="780174"/>
                    <a:pt x="6746902" y="779058"/>
                  </a:cubicBezTo>
                  <a:cubicBezTo>
                    <a:pt x="6515101" y="236796"/>
                    <a:pt x="5922348" y="-92076"/>
                    <a:pt x="5340753" y="22847"/>
                  </a:cubicBezTo>
                  <a:cubicBezTo>
                    <a:pt x="4643675" y="160645"/>
                    <a:pt x="4114521" y="803047"/>
                    <a:pt x="3376439" y="789100"/>
                  </a:cubicBezTo>
                  <a:cubicBezTo>
                    <a:pt x="3178111" y="785474"/>
                    <a:pt x="3001261" y="716854"/>
                    <a:pt x="2839474" y="604441"/>
                  </a:cubicBezTo>
                  <a:cubicBezTo>
                    <a:pt x="2701119" y="508206"/>
                    <a:pt x="2575316" y="395234"/>
                    <a:pt x="2428592" y="310994"/>
                  </a:cubicBezTo>
                  <a:cubicBezTo>
                    <a:pt x="2178380" y="167339"/>
                    <a:pt x="1861501" y="80030"/>
                    <a:pt x="1587301" y="209459"/>
                  </a:cubicBezTo>
                  <a:cubicBezTo>
                    <a:pt x="1311984" y="339446"/>
                    <a:pt x="1093572" y="659671"/>
                    <a:pt x="968327" y="927455"/>
                  </a:cubicBezTo>
                  <a:cubicBezTo>
                    <a:pt x="906123" y="1060510"/>
                    <a:pt x="863166" y="1201934"/>
                    <a:pt x="850613" y="1348657"/>
                  </a:cubicBezTo>
                  <a:cubicBezTo>
                    <a:pt x="834156" y="1541405"/>
                    <a:pt x="872092" y="1734154"/>
                    <a:pt x="865118" y="1927182"/>
                  </a:cubicBezTo>
                  <a:cubicBezTo>
                    <a:pt x="850892" y="2320210"/>
                    <a:pt x="686037" y="2659961"/>
                    <a:pt x="441126" y="2960103"/>
                  </a:cubicBezTo>
                  <a:cubicBezTo>
                    <a:pt x="237776" y="3209476"/>
                    <a:pt x="52558" y="3456619"/>
                    <a:pt x="9601" y="3785212"/>
                  </a:cubicBezTo>
                  <a:cubicBezTo>
                    <a:pt x="-29730" y="4085632"/>
                    <a:pt x="50885" y="4397210"/>
                    <a:pt x="267902" y="4615063"/>
                  </a:cubicBezTo>
                  <a:cubicBezTo>
                    <a:pt x="455631" y="4803628"/>
                    <a:pt x="727321" y="4911578"/>
                    <a:pt x="993432" y="4866111"/>
                  </a:cubicBezTo>
                  <a:cubicBezTo>
                    <a:pt x="1305011" y="4813111"/>
                    <a:pt x="1546854" y="4578243"/>
                    <a:pt x="1735140" y="4339469"/>
                  </a:cubicBezTo>
                  <a:cubicBezTo>
                    <a:pt x="1956342" y="4058853"/>
                    <a:pt x="2145744" y="3753133"/>
                    <a:pt x="2458718" y="3563732"/>
                  </a:cubicBezTo>
                  <a:cubicBezTo>
                    <a:pt x="2792333" y="3361778"/>
                    <a:pt x="3149380" y="3339463"/>
                    <a:pt x="3529299" y="3364847"/>
                  </a:cubicBezTo>
                  <a:cubicBezTo>
                    <a:pt x="3871562" y="3387720"/>
                    <a:pt x="4215219" y="3393578"/>
                    <a:pt x="4506156" y="3185487"/>
                  </a:cubicBezTo>
                  <a:cubicBezTo>
                    <a:pt x="4761389" y="3003059"/>
                    <a:pt x="4883566" y="2736112"/>
                    <a:pt x="4941307" y="2434855"/>
                  </a:cubicBezTo>
                  <a:cubicBezTo>
                    <a:pt x="5007695" y="2088689"/>
                    <a:pt x="5061531" y="1758980"/>
                    <a:pt x="5349679" y="1522158"/>
                  </a:cubicBezTo>
                  <a:cubicBezTo>
                    <a:pt x="5477156" y="1417277"/>
                    <a:pt x="5633085" y="1342241"/>
                    <a:pt x="5795987" y="1314068"/>
                  </a:cubicBezTo>
                  <a:cubicBezTo>
                    <a:pt x="5903380" y="1295379"/>
                    <a:pt x="6022488" y="1302910"/>
                    <a:pt x="6122071" y="1349773"/>
                  </a:cubicBezTo>
                  <a:cubicBezTo>
                    <a:pt x="6191528" y="1382409"/>
                    <a:pt x="6240900" y="1441823"/>
                    <a:pt x="6307847" y="1476412"/>
                  </a:cubicBezTo>
                  <a:cubicBezTo>
                    <a:pt x="6526538" y="1589104"/>
                    <a:pt x="6762244" y="1420624"/>
                    <a:pt x="6805202" y="1200539"/>
                  </a:cubicBezTo>
                  <a:cubicBezTo>
                    <a:pt x="6832817" y="1060789"/>
                    <a:pt x="6801017" y="916855"/>
                    <a:pt x="6749971" y="786590"/>
                  </a:cubicBezTo>
                  <a:close/>
                </a:path>
              </a:pathLst>
            </a:custGeom>
            <a:solidFill>
              <a:srgbClr val="DA9AA5"/>
            </a:solidFill>
            <a:ln w="244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021473" y="7003853"/>
            <a:ext cx="2793014" cy="2921150"/>
            <a:chOff x="6230128" y="2607419"/>
            <a:chExt cx="2793014" cy="2921150"/>
          </a:xfrm>
        </p:grpSpPr>
        <p:sp>
          <p:nvSpPr>
            <p:cNvPr id="80" name="Rectangle 26"/>
            <p:cNvSpPr/>
            <p:nvPr/>
          </p:nvSpPr>
          <p:spPr>
            <a:xfrm flipH="1">
              <a:off x="6230128" y="2607419"/>
              <a:ext cx="2793014" cy="29211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81000" dir="5400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1" name="Group 27"/>
            <p:cNvGrpSpPr/>
            <p:nvPr/>
          </p:nvGrpSpPr>
          <p:grpSpPr>
            <a:xfrm>
              <a:off x="6852614" y="2632234"/>
              <a:ext cx="1548042" cy="1548036"/>
              <a:chOff x="6623616" y="845344"/>
              <a:chExt cx="1216964" cy="1216960"/>
            </a:xfrm>
          </p:grpSpPr>
          <p:sp>
            <p:nvSpPr>
              <p:cNvPr id="83" name="Oval 30"/>
              <p:cNvSpPr/>
              <p:nvPr/>
            </p:nvSpPr>
            <p:spPr>
              <a:xfrm>
                <a:off x="6623616" y="845344"/>
                <a:ext cx="1216964" cy="1216960"/>
              </a:xfrm>
              <a:prstGeom prst="ellipse">
                <a:avLst/>
              </a:prstGeom>
              <a:solidFill>
                <a:sysClr val="window" lastClr="FFFFFF">
                  <a:alpha val="25000"/>
                </a:sysClr>
              </a:solidFill>
              <a:ln w="12700" cap="flat" cmpd="sng" algn="ctr">
                <a:solidFill>
                  <a:sysClr val="window" lastClr="FFFFFF">
                    <a:alpha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84" name="Group 31"/>
              <p:cNvGrpSpPr/>
              <p:nvPr/>
            </p:nvGrpSpPr>
            <p:grpSpPr>
              <a:xfrm>
                <a:off x="6711238" y="936095"/>
                <a:ext cx="1041720" cy="1023112"/>
                <a:chOff x="6711238" y="936095"/>
                <a:chExt cx="1041720" cy="1023112"/>
              </a:xfrm>
            </p:grpSpPr>
            <p:sp>
              <p:nvSpPr>
                <p:cNvPr id="85" name="Oval 32"/>
                <p:cNvSpPr/>
                <p:nvPr/>
              </p:nvSpPr>
              <p:spPr>
                <a:xfrm>
                  <a:off x="6720541" y="936095"/>
                  <a:ext cx="1023114" cy="1023112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Partial Circle 33"/>
                <p:cNvSpPr/>
                <p:nvPr/>
              </p:nvSpPr>
              <p:spPr>
                <a:xfrm>
                  <a:off x="6720543" y="936096"/>
                  <a:ext cx="1023110" cy="1023110"/>
                </a:xfrm>
                <a:prstGeom prst="pie">
                  <a:avLst>
                    <a:gd name="adj1" fmla="val 20070141"/>
                    <a:gd name="adj2" fmla="val 16192349"/>
                  </a:avLst>
                </a:prstGeom>
                <a:solidFill>
                  <a:srgbClr val="DA9AA5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Oval 34"/>
                <p:cNvSpPr/>
                <p:nvPr/>
              </p:nvSpPr>
              <p:spPr>
                <a:xfrm>
                  <a:off x="6778942" y="994495"/>
                  <a:ext cx="906312" cy="906313"/>
                </a:xfrm>
                <a:prstGeom prst="ellipse">
                  <a:avLst/>
                </a:prstGeom>
                <a:solidFill>
                  <a:srgbClr val="7E8A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Kotak Teks 3"/>
                <p:cNvSpPr txBox="1"/>
                <p:nvPr/>
              </p:nvSpPr>
              <p:spPr>
                <a:xfrm>
                  <a:off x="6711238" y="1248164"/>
                  <a:ext cx="1041720" cy="411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85%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2" name="Rectangle 29"/>
            <p:cNvSpPr/>
            <p:nvPr/>
          </p:nvSpPr>
          <p:spPr>
            <a:xfrm>
              <a:off x="6230128" y="4243118"/>
              <a:ext cx="2793014" cy="1095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请您单击此处添加合适的文字加以说明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234326" y="6979088"/>
            <a:ext cx="2793014" cy="2921150"/>
            <a:chOff x="8412490" y="1259120"/>
            <a:chExt cx="2793014" cy="2921150"/>
          </a:xfrm>
        </p:grpSpPr>
        <p:sp>
          <p:nvSpPr>
            <p:cNvPr id="90" name="Rectangle 2"/>
            <p:cNvSpPr/>
            <p:nvPr/>
          </p:nvSpPr>
          <p:spPr>
            <a:xfrm flipH="1">
              <a:off x="8412490" y="1259120"/>
              <a:ext cx="2793014" cy="29211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81000" dir="5400000" algn="t" rotWithShape="0">
                <a:schemeClr val="bg1">
                  <a:lumMod val="50000"/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1" name="Group 3"/>
            <p:cNvGrpSpPr/>
            <p:nvPr/>
          </p:nvGrpSpPr>
          <p:grpSpPr>
            <a:xfrm>
              <a:off x="9034976" y="1283935"/>
              <a:ext cx="1548042" cy="1548036"/>
              <a:chOff x="6623616" y="845344"/>
              <a:chExt cx="1216964" cy="1216960"/>
            </a:xfrm>
          </p:grpSpPr>
          <p:sp>
            <p:nvSpPr>
              <p:cNvPr id="93" name="Oval 6"/>
              <p:cNvSpPr/>
              <p:nvPr/>
            </p:nvSpPr>
            <p:spPr>
              <a:xfrm>
                <a:off x="6623616" y="845344"/>
                <a:ext cx="1216964" cy="1216960"/>
              </a:xfrm>
              <a:prstGeom prst="ellipse">
                <a:avLst/>
              </a:prstGeom>
              <a:solidFill>
                <a:sysClr val="window" lastClr="FFFFFF">
                  <a:alpha val="25000"/>
                </a:sysClr>
              </a:solidFill>
              <a:ln w="12700" cap="flat" cmpd="sng" algn="ctr">
                <a:solidFill>
                  <a:sysClr val="window" lastClr="FFFFFF">
                    <a:alpha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94" name="Group 7"/>
              <p:cNvGrpSpPr/>
              <p:nvPr/>
            </p:nvGrpSpPr>
            <p:grpSpPr>
              <a:xfrm>
                <a:off x="6711238" y="936095"/>
                <a:ext cx="1041720" cy="1023112"/>
                <a:chOff x="6711238" y="936095"/>
                <a:chExt cx="1041720" cy="1023112"/>
              </a:xfrm>
            </p:grpSpPr>
            <p:sp>
              <p:nvSpPr>
                <p:cNvPr id="95" name="Oval 8"/>
                <p:cNvSpPr/>
                <p:nvPr/>
              </p:nvSpPr>
              <p:spPr>
                <a:xfrm>
                  <a:off x="6720541" y="936095"/>
                  <a:ext cx="1023114" cy="1023112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Partial Circle 9"/>
                <p:cNvSpPr/>
                <p:nvPr/>
              </p:nvSpPr>
              <p:spPr>
                <a:xfrm>
                  <a:off x="6720543" y="936096"/>
                  <a:ext cx="1023110" cy="1023110"/>
                </a:xfrm>
                <a:prstGeom prst="pie">
                  <a:avLst>
                    <a:gd name="adj1" fmla="val 5306218"/>
                    <a:gd name="adj2" fmla="val 16192349"/>
                  </a:avLst>
                </a:prstGeom>
                <a:solidFill>
                  <a:srgbClr val="7E8A72"/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Oval 10"/>
                <p:cNvSpPr/>
                <p:nvPr/>
              </p:nvSpPr>
              <p:spPr>
                <a:xfrm>
                  <a:off x="6778942" y="994495"/>
                  <a:ext cx="906312" cy="906313"/>
                </a:xfrm>
                <a:prstGeom prst="ellipse">
                  <a:avLst/>
                </a:prstGeom>
                <a:solidFill>
                  <a:srgbClr val="DA9AA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Kotak Teks 3"/>
                <p:cNvSpPr txBox="1"/>
                <p:nvPr/>
              </p:nvSpPr>
              <p:spPr>
                <a:xfrm>
                  <a:off x="6711238" y="1248164"/>
                  <a:ext cx="1041720" cy="411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50%</a:t>
                  </a: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2" name="Rectangle 5"/>
            <p:cNvSpPr/>
            <p:nvPr/>
          </p:nvSpPr>
          <p:spPr>
            <a:xfrm>
              <a:off x="8412490" y="2894819"/>
              <a:ext cx="2793014" cy="1095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请您单击此处添加合适的文字加以说明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90790" y="1285240"/>
            <a:ext cx="1957070" cy="537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73645" y="1980565"/>
            <a:ext cx="2934335" cy="1183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90790" y="4525645"/>
            <a:ext cx="2983230" cy="1673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90790" y="3334385"/>
            <a:ext cx="3474720" cy="1059180"/>
          </a:xfrm>
          <a:prstGeom prst="rect">
            <a:avLst/>
          </a:prstGeom>
        </p:spPr>
      </p:pic>
      <p:pic>
        <p:nvPicPr>
          <p:cNvPr id="3" name="图片 2" descr="D:\姜姜南瓜\aibao\爱宝logo.png爱宝logo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9683750" y="-7620"/>
            <a:ext cx="2508250" cy="124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PP_MARK_KEY" val="7c28027c-c3ea-4834-8c58-fe3da2e8370f"/>
  <p:tag name="COMMONDATA" val="eyJoZGlkIjoiYjA0NDFhNDRhNDY5MGY0NTE0ZWQzNGQwMzk1NWI0YTg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  <p:tag name="KSO_WM_UNIT_PLACING_PICTURE_USER_VIEWPORT" val="{&quot;height&quot;:3746,&quot;width&quot;:6718}"/>
</p:tagLst>
</file>

<file path=ppt/tags/tag78.xml><?xml version="1.0" encoding="utf-8"?>
<p:tagLst xmlns:p="http://schemas.openxmlformats.org/presentationml/2006/main">
  <p:tag name="KSO_WM_BEAUTIFY_FLAG" val=""/>
  <p:tag name="KSO_WM_UNIT_PLACING_PICTURE_USER_VIEWPORT" val="{&quot;height&quot;:8712,&quot;width&quot;:9324}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yb1yq1l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2254</Words>
  <Application>WPS 演示</Application>
  <PresentationFormat>宽屏</PresentationFormat>
  <Paragraphs>273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思源宋体 CN</vt:lpstr>
      <vt:lpstr>微软雅黑</vt:lpstr>
      <vt:lpstr>Calibri</vt:lpstr>
      <vt:lpstr>等线</vt:lpstr>
      <vt:lpstr>思源宋体 CN Heavy</vt:lpstr>
      <vt:lpstr>Segoe UI</vt:lpstr>
      <vt:lpstr>禹卫书法行书简体</vt:lpstr>
      <vt:lpstr>Gill Sans</vt:lpstr>
      <vt:lpstr>幼圆</vt:lpstr>
      <vt:lpstr>Arial Unicode MS</vt:lpstr>
      <vt:lpstr>Segoe Print</vt:lpstr>
      <vt:lpstr>Wingdings</vt:lpstr>
      <vt:lpstr>印品黑体</vt:lpstr>
      <vt:lpstr>黑体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莫兰迪</dc:title>
  <dc:creator>第一PPT</dc:creator>
  <cp:keywords>www.1ppt.com</cp:keywords>
  <dc:description>www.1ppt.com</dc:description>
  <cp:lastModifiedBy>太阳的影子</cp:lastModifiedBy>
  <cp:revision>45</cp:revision>
  <dcterms:created xsi:type="dcterms:W3CDTF">2022-09-12T08:53:00Z</dcterms:created>
  <dcterms:modified xsi:type="dcterms:W3CDTF">2023-04-18T06:24:25Z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88367AC66E3A4A8A8E7151CEC7DD4FB7</vt:lpwstr>
  </property>
  <property fmtid="{D5CDD505-2E9C-101B-9397-08002B2CF9AE}" pid="3" name="KSOProductBuildVer">
    <vt:lpwstr>2052-11.1.0.14036</vt:lpwstr>
  </property>
</Properties>
</file>